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2.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3.xml" ContentType="application/inkml+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57" r:id="rId4"/>
    <p:sldId id="261" r:id="rId5"/>
    <p:sldId id="259" r:id="rId6"/>
    <p:sldId id="260" r:id="rId7"/>
    <p:sldId id="275" r:id="rId8"/>
    <p:sldId id="263" r:id="rId9"/>
    <p:sldId id="264" r:id="rId10"/>
    <p:sldId id="274" r:id="rId11"/>
    <p:sldId id="265" r:id="rId12"/>
    <p:sldId id="266" r:id="rId13"/>
    <p:sldId id="27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66" d="100"/>
          <a:sy n="66" d="100"/>
        </p:scale>
        <p:origin x="7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 FY2024</c:v>
                </c:pt>
              </c:strCache>
            </c:strRef>
          </c:tx>
          <c:spPr>
            <a:solidFill>
              <a:schemeClr val="accent1"/>
            </a:solidFill>
            <a:ln>
              <a:noFill/>
            </a:ln>
            <a:effectLst/>
          </c:spPr>
          <c:invertIfNegative val="0"/>
          <c:cat>
            <c:strRef>
              <c:f>Sheet1!$A$2:$A$5</c:f>
              <c:strCache>
                <c:ptCount val="4"/>
                <c:pt idx="0">
                  <c:v>Revenue</c:v>
                </c:pt>
                <c:pt idx="1">
                  <c:v>PBT/LBT</c:v>
                </c:pt>
                <c:pt idx="2">
                  <c:v>PAT/LAT</c:v>
                </c:pt>
                <c:pt idx="3">
                  <c:v>EBITDA</c:v>
                </c:pt>
              </c:strCache>
            </c:strRef>
          </c:cat>
          <c:val>
            <c:numRef>
              <c:f>Sheet1!$B$2:$B$5</c:f>
              <c:numCache>
                <c:formatCode>General</c:formatCode>
                <c:ptCount val="4"/>
                <c:pt idx="0">
                  <c:v>94</c:v>
                </c:pt>
                <c:pt idx="1">
                  <c:v>13</c:v>
                </c:pt>
                <c:pt idx="2">
                  <c:v>8</c:v>
                </c:pt>
                <c:pt idx="3">
                  <c:v>20</c:v>
                </c:pt>
              </c:numCache>
            </c:numRef>
          </c:val>
          <c:extLst>
            <c:ext xmlns:c16="http://schemas.microsoft.com/office/drawing/2014/chart" uri="{C3380CC4-5D6E-409C-BE32-E72D297353CC}">
              <c16:uniqueId val="{00000000-0ACA-43BC-B7EC-944C68148BE9}"/>
            </c:ext>
          </c:extLst>
        </c:ser>
        <c:ser>
          <c:idx val="1"/>
          <c:order val="1"/>
          <c:tx>
            <c:strRef>
              <c:f>Sheet1!$C$1</c:f>
              <c:strCache>
                <c:ptCount val="1"/>
                <c:pt idx="0">
                  <c:v>Q4 FY2023</c:v>
                </c:pt>
              </c:strCache>
            </c:strRef>
          </c:tx>
          <c:spPr>
            <a:solidFill>
              <a:schemeClr val="accent2"/>
            </a:solidFill>
            <a:ln>
              <a:noFill/>
            </a:ln>
            <a:effectLst/>
          </c:spPr>
          <c:invertIfNegative val="0"/>
          <c:cat>
            <c:strRef>
              <c:f>Sheet1!$A$2:$A$5</c:f>
              <c:strCache>
                <c:ptCount val="4"/>
                <c:pt idx="0">
                  <c:v>Revenue</c:v>
                </c:pt>
                <c:pt idx="1">
                  <c:v>PBT/LBT</c:v>
                </c:pt>
                <c:pt idx="2">
                  <c:v>PAT/LAT</c:v>
                </c:pt>
                <c:pt idx="3">
                  <c:v>EBITDA</c:v>
                </c:pt>
              </c:strCache>
            </c:strRef>
          </c:cat>
          <c:val>
            <c:numRef>
              <c:f>Sheet1!$C$2:$C$5</c:f>
              <c:numCache>
                <c:formatCode>General</c:formatCode>
                <c:ptCount val="4"/>
                <c:pt idx="0">
                  <c:v>100</c:v>
                </c:pt>
                <c:pt idx="1">
                  <c:v>-38</c:v>
                </c:pt>
                <c:pt idx="2">
                  <c:v>-36</c:v>
                </c:pt>
                <c:pt idx="3">
                  <c:v>-29</c:v>
                </c:pt>
              </c:numCache>
            </c:numRef>
          </c:val>
          <c:extLst>
            <c:ext xmlns:c16="http://schemas.microsoft.com/office/drawing/2014/chart" uri="{C3380CC4-5D6E-409C-BE32-E72D297353CC}">
              <c16:uniqueId val="{00000001-0ACA-43BC-B7EC-944C68148BE9}"/>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Revenue</c:v>
                </c:pt>
                <c:pt idx="1">
                  <c:v>PBT/LBT</c:v>
                </c:pt>
                <c:pt idx="2">
                  <c:v>PAT/LAT</c:v>
                </c:pt>
                <c:pt idx="3">
                  <c:v>EBITDA</c:v>
                </c:pt>
              </c:strCache>
            </c:strRef>
          </c:cat>
          <c:val>
            <c:numRef>
              <c:f>Sheet1!$D$2:$D$5</c:f>
              <c:numCache>
                <c:formatCode>General</c:formatCode>
                <c:ptCount val="4"/>
              </c:numCache>
            </c:numRef>
          </c:val>
          <c:extLst>
            <c:ext xmlns:c16="http://schemas.microsoft.com/office/drawing/2014/chart" uri="{C3380CC4-5D6E-409C-BE32-E72D297353CC}">
              <c16:uniqueId val="{00000002-0ACA-43BC-B7EC-944C68148BE9}"/>
            </c:ext>
          </c:extLst>
        </c:ser>
        <c:dLbls>
          <c:showLegendKey val="0"/>
          <c:showVal val="0"/>
          <c:showCatName val="0"/>
          <c:showSerName val="0"/>
          <c:showPercent val="0"/>
          <c:showBubbleSize val="0"/>
        </c:dLbls>
        <c:gapWidth val="219"/>
        <c:overlap val="-27"/>
        <c:axId val="579153112"/>
        <c:axId val="579150952"/>
      </c:barChart>
      <c:catAx>
        <c:axId val="57915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150952"/>
        <c:crosses val="autoZero"/>
        <c:auto val="1"/>
        <c:lblAlgn val="ctr"/>
        <c:lblOffset val="100"/>
        <c:noMultiLvlLbl val="0"/>
      </c:catAx>
      <c:valAx>
        <c:axId val="579150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153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 FY2024</c:v>
                </c:pt>
              </c:strCache>
            </c:strRef>
          </c:tx>
          <c:spPr>
            <a:solidFill>
              <a:schemeClr val="accent1"/>
            </a:solidFill>
            <a:ln>
              <a:noFill/>
            </a:ln>
            <a:effectLst/>
          </c:spPr>
          <c:invertIfNegative val="0"/>
          <c:cat>
            <c:strRef>
              <c:f>Sheet1!$A$2:$A$6</c:f>
              <c:strCache>
                <c:ptCount val="5"/>
                <c:pt idx="0">
                  <c:v>HDD</c:v>
                </c:pt>
                <c:pt idx="1">
                  <c:v>Automotive</c:v>
                </c:pt>
                <c:pt idx="2">
                  <c:v>Camera</c:v>
                </c:pt>
                <c:pt idx="3">
                  <c:v>EMS</c:v>
                </c:pt>
                <c:pt idx="4">
                  <c:v>PPE</c:v>
                </c:pt>
              </c:strCache>
            </c:strRef>
          </c:cat>
          <c:val>
            <c:numRef>
              <c:f>Sheet1!$B$2:$B$6</c:f>
              <c:numCache>
                <c:formatCode>General</c:formatCode>
                <c:ptCount val="5"/>
                <c:pt idx="0">
                  <c:v>23</c:v>
                </c:pt>
                <c:pt idx="1">
                  <c:v>32</c:v>
                </c:pt>
                <c:pt idx="2">
                  <c:v>6</c:v>
                </c:pt>
                <c:pt idx="3">
                  <c:v>32</c:v>
                </c:pt>
                <c:pt idx="4">
                  <c:v>0.5</c:v>
                </c:pt>
              </c:numCache>
            </c:numRef>
          </c:val>
          <c:extLst>
            <c:ext xmlns:c16="http://schemas.microsoft.com/office/drawing/2014/chart" uri="{C3380CC4-5D6E-409C-BE32-E72D297353CC}">
              <c16:uniqueId val="{00000000-22F6-439A-BE6F-E2C88C91E11C}"/>
            </c:ext>
          </c:extLst>
        </c:ser>
        <c:ser>
          <c:idx val="1"/>
          <c:order val="1"/>
          <c:tx>
            <c:strRef>
              <c:f>Sheet1!$C$1</c:f>
              <c:strCache>
                <c:ptCount val="1"/>
                <c:pt idx="0">
                  <c:v>Q4 FY2023</c:v>
                </c:pt>
              </c:strCache>
            </c:strRef>
          </c:tx>
          <c:spPr>
            <a:solidFill>
              <a:schemeClr val="accent2"/>
            </a:solidFill>
            <a:ln>
              <a:noFill/>
            </a:ln>
            <a:effectLst/>
          </c:spPr>
          <c:invertIfNegative val="0"/>
          <c:cat>
            <c:strRef>
              <c:f>Sheet1!$A$2:$A$6</c:f>
              <c:strCache>
                <c:ptCount val="5"/>
                <c:pt idx="0">
                  <c:v>HDD</c:v>
                </c:pt>
                <c:pt idx="1">
                  <c:v>Automotive</c:v>
                </c:pt>
                <c:pt idx="2">
                  <c:v>Camera</c:v>
                </c:pt>
                <c:pt idx="3">
                  <c:v>EMS</c:v>
                </c:pt>
                <c:pt idx="4">
                  <c:v>PPE</c:v>
                </c:pt>
              </c:strCache>
            </c:strRef>
          </c:cat>
          <c:val>
            <c:numRef>
              <c:f>Sheet1!$C$2:$C$6</c:f>
              <c:numCache>
                <c:formatCode>General</c:formatCode>
                <c:ptCount val="5"/>
                <c:pt idx="0">
                  <c:v>16</c:v>
                </c:pt>
                <c:pt idx="1">
                  <c:v>28</c:v>
                </c:pt>
                <c:pt idx="2">
                  <c:v>3</c:v>
                </c:pt>
                <c:pt idx="3">
                  <c:v>51</c:v>
                </c:pt>
                <c:pt idx="4">
                  <c:v>1</c:v>
                </c:pt>
              </c:numCache>
            </c:numRef>
          </c:val>
          <c:extLst>
            <c:ext xmlns:c16="http://schemas.microsoft.com/office/drawing/2014/chart" uri="{C3380CC4-5D6E-409C-BE32-E72D297353CC}">
              <c16:uniqueId val="{00000001-22F6-439A-BE6F-E2C88C91E11C}"/>
            </c:ext>
          </c:extLst>
        </c:ser>
        <c:ser>
          <c:idx val="2"/>
          <c:order val="2"/>
          <c:tx>
            <c:strRef>
              <c:f>Sheet1!$D$1</c:f>
              <c:strCache>
                <c:ptCount val="1"/>
                <c:pt idx="0">
                  <c:v>Column1</c:v>
                </c:pt>
              </c:strCache>
            </c:strRef>
          </c:tx>
          <c:spPr>
            <a:solidFill>
              <a:schemeClr val="accent3"/>
            </a:solidFill>
            <a:ln>
              <a:noFill/>
            </a:ln>
            <a:effectLst/>
          </c:spPr>
          <c:invertIfNegative val="0"/>
          <c:cat>
            <c:strRef>
              <c:f>Sheet1!$A$2:$A$6</c:f>
              <c:strCache>
                <c:ptCount val="5"/>
                <c:pt idx="0">
                  <c:v>HDD</c:v>
                </c:pt>
                <c:pt idx="1">
                  <c:v>Automotive</c:v>
                </c:pt>
                <c:pt idx="2">
                  <c:v>Camera</c:v>
                </c:pt>
                <c:pt idx="3">
                  <c:v>EMS</c:v>
                </c:pt>
                <c:pt idx="4">
                  <c:v>PPE</c:v>
                </c:pt>
              </c:strCache>
            </c:strRef>
          </c:cat>
          <c:val>
            <c:numRef>
              <c:f>Sheet1!$D$2:$D$6</c:f>
              <c:numCache>
                <c:formatCode>General</c:formatCode>
                <c:ptCount val="5"/>
              </c:numCache>
            </c:numRef>
          </c:val>
          <c:extLst>
            <c:ext xmlns:c16="http://schemas.microsoft.com/office/drawing/2014/chart" uri="{C3380CC4-5D6E-409C-BE32-E72D297353CC}">
              <c16:uniqueId val="{00000002-22F6-439A-BE6F-E2C88C91E11C}"/>
            </c:ext>
          </c:extLst>
        </c:ser>
        <c:dLbls>
          <c:showLegendKey val="0"/>
          <c:showVal val="0"/>
          <c:showCatName val="0"/>
          <c:showSerName val="0"/>
          <c:showPercent val="0"/>
          <c:showBubbleSize val="0"/>
        </c:dLbls>
        <c:gapWidth val="219"/>
        <c:overlap val="-27"/>
        <c:axId val="577185096"/>
        <c:axId val="577186536"/>
      </c:barChart>
      <c:catAx>
        <c:axId val="57718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186536"/>
        <c:crosses val="autoZero"/>
        <c:auto val="1"/>
        <c:lblAlgn val="ctr"/>
        <c:lblOffset val="100"/>
        <c:noMultiLvlLbl val="0"/>
      </c:catAx>
      <c:valAx>
        <c:axId val="577186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18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 FY2024</c:v>
                </c:pt>
              </c:strCache>
            </c:strRef>
          </c:tx>
          <c:spPr>
            <a:solidFill>
              <a:schemeClr val="accent1"/>
            </a:solidFill>
            <a:ln>
              <a:noFill/>
            </a:ln>
            <a:effectLst/>
          </c:spPr>
          <c:invertIfNegative val="0"/>
          <c:cat>
            <c:strRef>
              <c:f>Sheet1!$A$2:$A$5</c:f>
              <c:strCache>
                <c:ptCount val="4"/>
                <c:pt idx="0">
                  <c:v>Revenue</c:v>
                </c:pt>
                <c:pt idx="1">
                  <c:v>PBT/LBT</c:v>
                </c:pt>
                <c:pt idx="2">
                  <c:v>PAT/LAT</c:v>
                </c:pt>
                <c:pt idx="3">
                  <c:v>EBITDA</c:v>
                </c:pt>
              </c:strCache>
            </c:strRef>
          </c:cat>
          <c:val>
            <c:numRef>
              <c:f>Sheet1!$B$2:$B$5</c:f>
              <c:numCache>
                <c:formatCode>General</c:formatCode>
                <c:ptCount val="4"/>
                <c:pt idx="0">
                  <c:v>94</c:v>
                </c:pt>
                <c:pt idx="1">
                  <c:v>13</c:v>
                </c:pt>
                <c:pt idx="2">
                  <c:v>8</c:v>
                </c:pt>
                <c:pt idx="3">
                  <c:v>20</c:v>
                </c:pt>
              </c:numCache>
            </c:numRef>
          </c:val>
          <c:extLst>
            <c:ext xmlns:c16="http://schemas.microsoft.com/office/drawing/2014/chart" uri="{C3380CC4-5D6E-409C-BE32-E72D297353CC}">
              <c16:uniqueId val="{00000000-3098-46A2-9D55-9ED5869081D3}"/>
            </c:ext>
          </c:extLst>
        </c:ser>
        <c:ser>
          <c:idx val="1"/>
          <c:order val="1"/>
          <c:tx>
            <c:strRef>
              <c:f>Sheet1!$C$1</c:f>
              <c:strCache>
                <c:ptCount val="1"/>
                <c:pt idx="0">
                  <c:v>Q1 FY2023</c:v>
                </c:pt>
              </c:strCache>
            </c:strRef>
          </c:tx>
          <c:spPr>
            <a:solidFill>
              <a:schemeClr val="accent2"/>
            </a:solidFill>
            <a:ln>
              <a:noFill/>
            </a:ln>
            <a:effectLst/>
          </c:spPr>
          <c:invertIfNegative val="0"/>
          <c:cat>
            <c:strRef>
              <c:f>Sheet1!$A$2:$A$5</c:f>
              <c:strCache>
                <c:ptCount val="4"/>
                <c:pt idx="0">
                  <c:v>Revenue</c:v>
                </c:pt>
                <c:pt idx="1">
                  <c:v>PBT/LBT</c:v>
                </c:pt>
                <c:pt idx="2">
                  <c:v>PAT/LAT</c:v>
                </c:pt>
                <c:pt idx="3">
                  <c:v>EBITDA</c:v>
                </c:pt>
              </c:strCache>
            </c:strRef>
          </c:cat>
          <c:val>
            <c:numRef>
              <c:f>Sheet1!$C$2:$C$5</c:f>
              <c:numCache>
                <c:formatCode>General</c:formatCode>
                <c:ptCount val="4"/>
                <c:pt idx="0">
                  <c:v>83</c:v>
                </c:pt>
                <c:pt idx="1">
                  <c:v>-0.5</c:v>
                </c:pt>
                <c:pt idx="2">
                  <c:v>-4</c:v>
                </c:pt>
                <c:pt idx="3">
                  <c:v>8</c:v>
                </c:pt>
              </c:numCache>
            </c:numRef>
          </c:val>
          <c:extLst>
            <c:ext xmlns:c16="http://schemas.microsoft.com/office/drawing/2014/chart" uri="{C3380CC4-5D6E-409C-BE32-E72D297353CC}">
              <c16:uniqueId val="{00000001-3098-46A2-9D55-9ED5869081D3}"/>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Revenue</c:v>
                </c:pt>
                <c:pt idx="1">
                  <c:v>PBT/LBT</c:v>
                </c:pt>
                <c:pt idx="2">
                  <c:v>PAT/LAT</c:v>
                </c:pt>
                <c:pt idx="3">
                  <c:v>EBITDA</c:v>
                </c:pt>
              </c:strCache>
            </c:strRef>
          </c:cat>
          <c:val>
            <c:numRef>
              <c:f>Sheet1!$D$2:$D$5</c:f>
              <c:numCache>
                <c:formatCode>General</c:formatCode>
                <c:ptCount val="4"/>
              </c:numCache>
            </c:numRef>
          </c:val>
          <c:extLst>
            <c:ext xmlns:c16="http://schemas.microsoft.com/office/drawing/2014/chart" uri="{C3380CC4-5D6E-409C-BE32-E72D297353CC}">
              <c16:uniqueId val="{00000002-3098-46A2-9D55-9ED5869081D3}"/>
            </c:ext>
          </c:extLst>
        </c:ser>
        <c:dLbls>
          <c:showLegendKey val="0"/>
          <c:showVal val="0"/>
          <c:showCatName val="0"/>
          <c:showSerName val="0"/>
          <c:showPercent val="0"/>
          <c:showBubbleSize val="0"/>
        </c:dLbls>
        <c:gapWidth val="219"/>
        <c:overlap val="-27"/>
        <c:axId val="591773656"/>
        <c:axId val="591768256"/>
      </c:barChart>
      <c:catAx>
        <c:axId val="59177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1768256"/>
        <c:crosses val="autoZero"/>
        <c:auto val="1"/>
        <c:lblAlgn val="ctr"/>
        <c:lblOffset val="100"/>
        <c:noMultiLvlLbl val="0"/>
      </c:catAx>
      <c:valAx>
        <c:axId val="59176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1773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 FY2024</c:v>
                </c:pt>
              </c:strCache>
            </c:strRef>
          </c:tx>
          <c:spPr>
            <a:solidFill>
              <a:schemeClr val="accent1"/>
            </a:solidFill>
            <a:ln>
              <a:noFill/>
            </a:ln>
            <a:effectLst/>
          </c:spPr>
          <c:invertIfNegative val="0"/>
          <c:cat>
            <c:strRef>
              <c:f>Sheet1!$A$2:$A$6</c:f>
              <c:strCache>
                <c:ptCount val="5"/>
                <c:pt idx="0">
                  <c:v>HDD</c:v>
                </c:pt>
                <c:pt idx="1">
                  <c:v>Automotive</c:v>
                </c:pt>
                <c:pt idx="2">
                  <c:v>Camera</c:v>
                </c:pt>
                <c:pt idx="3">
                  <c:v>EMS</c:v>
                </c:pt>
                <c:pt idx="4">
                  <c:v>PPE</c:v>
                </c:pt>
              </c:strCache>
            </c:strRef>
          </c:cat>
          <c:val>
            <c:numRef>
              <c:f>Sheet1!$B$2:$B$6</c:f>
              <c:numCache>
                <c:formatCode>General</c:formatCode>
                <c:ptCount val="5"/>
                <c:pt idx="0">
                  <c:v>23</c:v>
                </c:pt>
                <c:pt idx="1">
                  <c:v>32</c:v>
                </c:pt>
                <c:pt idx="2">
                  <c:v>6</c:v>
                </c:pt>
                <c:pt idx="3">
                  <c:v>32</c:v>
                </c:pt>
                <c:pt idx="4">
                  <c:v>0.3</c:v>
                </c:pt>
              </c:numCache>
            </c:numRef>
          </c:val>
          <c:extLst>
            <c:ext xmlns:c16="http://schemas.microsoft.com/office/drawing/2014/chart" uri="{C3380CC4-5D6E-409C-BE32-E72D297353CC}">
              <c16:uniqueId val="{00000000-3131-481B-A0F0-E47354656625}"/>
            </c:ext>
          </c:extLst>
        </c:ser>
        <c:ser>
          <c:idx val="1"/>
          <c:order val="1"/>
          <c:tx>
            <c:strRef>
              <c:f>Sheet1!$C$1</c:f>
              <c:strCache>
                <c:ptCount val="1"/>
                <c:pt idx="0">
                  <c:v>Q1 FY2023</c:v>
                </c:pt>
              </c:strCache>
            </c:strRef>
          </c:tx>
          <c:spPr>
            <a:solidFill>
              <a:schemeClr val="accent2"/>
            </a:solidFill>
            <a:ln>
              <a:noFill/>
            </a:ln>
            <a:effectLst/>
          </c:spPr>
          <c:invertIfNegative val="0"/>
          <c:cat>
            <c:strRef>
              <c:f>Sheet1!$A$2:$A$6</c:f>
              <c:strCache>
                <c:ptCount val="5"/>
                <c:pt idx="0">
                  <c:v>HDD</c:v>
                </c:pt>
                <c:pt idx="1">
                  <c:v>Automotive</c:v>
                </c:pt>
                <c:pt idx="2">
                  <c:v>Camera</c:v>
                </c:pt>
                <c:pt idx="3">
                  <c:v>EMS</c:v>
                </c:pt>
                <c:pt idx="4">
                  <c:v>PPE</c:v>
                </c:pt>
              </c:strCache>
            </c:strRef>
          </c:cat>
          <c:val>
            <c:numRef>
              <c:f>Sheet1!$C$2:$C$6</c:f>
              <c:numCache>
                <c:formatCode>General</c:formatCode>
                <c:ptCount val="5"/>
                <c:pt idx="0">
                  <c:v>23</c:v>
                </c:pt>
                <c:pt idx="1">
                  <c:v>26</c:v>
                </c:pt>
                <c:pt idx="2">
                  <c:v>6</c:v>
                </c:pt>
                <c:pt idx="3">
                  <c:v>26</c:v>
                </c:pt>
                <c:pt idx="4">
                  <c:v>1.5</c:v>
                </c:pt>
              </c:numCache>
            </c:numRef>
          </c:val>
          <c:extLst>
            <c:ext xmlns:c16="http://schemas.microsoft.com/office/drawing/2014/chart" uri="{C3380CC4-5D6E-409C-BE32-E72D297353CC}">
              <c16:uniqueId val="{00000001-3131-481B-A0F0-E47354656625}"/>
            </c:ext>
          </c:extLst>
        </c:ser>
        <c:ser>
          <c:idx val="2"/>
          <c:order val="2"/>
          <c:tx>
            <c:strRef>
              <c:f>Sheet1!$D$1</c:f>
              <c:strCache>
                <c:ptCount val="1"/>
                <c:pt idx="0">
                  <c:v>Column1</c:v>
                </c:pt>
              </c:strCache>
            </c:strRef>
          </c:tx>
          <c:spPr>
            <a:solidFill>
              <a:schemeClr val="accent3"/>
            </a:solidFill>
            <a:ln>
              <a:noFill/>
            </a:ln>
            <a:effectLst/>
          </c:spPr>
          <c:invertIfNegative val="0"/>
          <c:cat>
            <c:strRef>
              <c:f>Sheet1!$A$2:$A$6</c:f>
              <c:strCache>
                <c:ptCount val="5"/>
                <c:pt idx="0">
                  <c:v>HDD</c:v>
                </c:pt>
                <c:pt idx="1">
                  <c:v>Automotive</c:v>
                </c:pt>
                <c:pt idx="2">
                  <c:v>Camera</c:v>
                </c:pt>
                <c:pt idx="3">
                  <c:v>EMS</c:v>
                </c:pt>
                <c:pt idx="4">
                  <c:v>PPE</c:v>
                </c:pt>
              </c:strCache>
            </c:strRef>
          </c:cat>
          <c:val>
            <c:numRef>
              <c:f>Sheet1!$D$2:$D$6</c:f>
              <c:numCache>
                <c:formatCode>General</c:formatCode>
                <c:ptCount val="5"/>
              </c:numCache>
            </c:numRef>
          </c:val>
          <c:extLst>
            <c:ext xmlns:c16="http://schemas.microsoft.com/office/drawing/2014/chart" uri="{C3380CC4-5D6E-409C-BE32-E72D297353CC}">
              <c16:uniqueId val="{00000002-3131-481B-A0F0-E47354656625}"/>
            </c:ext>
          </c:extLst>
        </c:ser>
        <c:dLbls>
          <c:showLegendKey val="0"/>
          <c:showVal val="0"/>
          <c:showCatName val="0"/>
          <c:showSerName val="0"/>
          <c:showPercent val="0"/>
          <c:showBubbleSize val="0"/>
        </c:dLbls>
        <c:gapWidth val="219"/>
        <c:overlap val="-27"/>
        <c:axId val="520392384"/>
        <c:axId val="520389864"/>
      </c:barChart>
      <c:catAx>
        <c:axId val="52039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389864"/>
        <c:crosses val="autoZero"/>
        <c:auto val="1"/>
        <c:lblAlgn val="ctr"/>
        <c:lblOffset val="100"/>
        <c:noMultiLvlLbl val="0"/>
      </c:catAx>
      <c:valAx>
        <c:axId val="520389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39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5:50:36.995"/>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5:50:36.995"/>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5:50:36.995"/>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4F60-37ED-C03E-0BF2-5ED0F01CEF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7F2A72B-AEBF-7391-435F-3035D081F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839C64B-E54F-8E66-E36E-9D1E75642877}"/>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5" name="Footer Placeholder 4">
            <a:extLst>
              <a:ext uri="{FF2B5EF4-FFF2-40B4-BE49-F238E27FC236}">
                <a16:creationId xmlns:a16="http://schemas.microsoft.com/office/drawing/2014/main" id="{DB1A7F67-A19B-BE7E-494D-601A88850FB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167A001-9988-975E-2ABA-31535BA07F4C}"/>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91363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139C-2D81-D879-5D70-D2FACE9C378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650823C-130A-FCF4-C9DB-28D2EACA4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529650B-D195-612B-EF6F-2EFD956C7167}"/>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5" name="Footer Placeholder 4">
            <a:extLst>
              <a:ext uri="{FF2B5EF4-FFF2-40B4-BE49-F238E27FC236}">
                <a16:creationId xmlns:a16="http://schemas.microsoft.com/office/drawing/2014/main" id="{8214AFB5-EFFB-8267-D4BD-7120D69E3A4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1CAA968-EDBE-D0A1-CD1F-F52AF81D1A93}"/>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116956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38F89-8CDA-60D6-0E4F-75ECB8A85E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3B7B7B4-5EE0-983D-AF2A-D82040268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D84AE9D-9DCB-B3F8-22F3-5DCC58A77754}"/>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5" name="Footer Placeholder 4">
            <a:extLst>
              <a:ext uri="{FF2B5EF4-FFF2-40B4-BE49-F238E27FC236}">
                <a16:creationId xmlns:a16="http://schemas.microsoft.com/office/drawing/2014/main" id="{5B12161A-01C1-9B41-5906-9B1BA3EF7F3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0970AB1-B03E-A0FE-ACCA-3D12337C4F07}"/>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70538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F0F9D3-8CA0-EEA6-5EF1-37D1E2D99B61}"/>
              </a:ext>
            </a:extLst>
          </p:cNvPr>
          <p:cNvSpPr>
            <a:spLocks noGrp="1"/>
          </p:cNvSpPr>
          <p:nvPr>
            <p:ph type="sldNum" sz="quarter" idx="12"/>
          </p:nvPr>
        </p:nvSpPr>
        <p:spPr/>
        <p:txBody>
          <a:bodyPr/>
          <a:lstStyle/>
          <a:p>
            <a:fld id="{FA895CD5-511F-416E-8DE4-F26D9309E7E8}" type="slidenum">
              <a:rPr lang="en-MY" smtClean="0"/>
              <a:t>‹#›</a:t>
            </a:fld>
            <a:endParaRPr lang="en-MY"/>
          </a:p>
        </p:txBody>
      </p:sp>
      <p:pic>
        <p:nvPicPr>
          <p:cNvPr id="8" name="Picture 7">
            <a:extLst>
              <a:ext uri="{FF2B5EF4-FFF2-40B4-BE49-F238E27FC236}">
                <a16:creationId xmlns:a16="http://schemas.microsoft.com/office/drawing/2014/main" id="{EE74132E-027F-52F7-FD69-F82AFDABB55F}"/>
              </a:ext>
            </a:extLst>
          </p:cNvPr>
          <p:cNvPicPr>
            <a:picLocks noChangeAspect="1"/>
          </p:cNvPicPr>
          <p:nvPr userDrawn="1"/>
        </p:nvPicPr>
        <p:blipFill>
          <a:blip r:embed="rId2"/>
          <a:stretch>
            <a:fillRect/>
          </a:stretch>
        </p:blipFill>
        <p:spPr>
          <a:xfrm>
            <a:off x="381000" y="5362600"/>
            <a:ext cx="1987499" cy="1987499"/>
          </a:xfrm>
          <a:prstGeom prst="rect">
            <a:avLst/>
          </a:prstGeom>
        </p:spPr>
      </p:pic>
    </p:spTree>
    <p:extLst>
      <p:ext uri="{BB962C8B-B14F-4D97-AF65-F5344CB8AC3E}">
        <p14:creationId xmlns:p14="http://schemas.microsoft.com/office/powerpoint/2010/main" val="186807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05E5-D720-09C3-E376-2BD535B4F5C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584B611-7861-1C21-956D-B7680EF7DB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6F90854-5BA0-BFE9-5A36-0F5B7556CC6E}"/>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5" name="Footer Placeholder 4">
            <a:extLst>
              <a:ext uri="{FF2B5EF4-FFF2-40B4-BE49-F238E27FC236}">
                <a16:creationId xmlns:a16="http://schemas.microsoft.com/office/drawing/2014/main" id="{F067C63A-BCAA-7B1F-C1DA-9BE08AB03DA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146576E-F60B-9753-6463-1D080BB3E6D2}"/>
              </a:ext>
            </a:extLst>
          </p:cNvPr>
          <p:cNvSpPr>
            <a:spLocks noGrp="1"/>
          </p:cNvSpPr>
          <p:nvPr>
            <p:ph type="sldNum" sz="quarter" idx="12"/>
          </p:nvPr>
        </p:nvSpPr>
        <p:spPr/>
        <p:txBody>
          <a:bodyPr/>
          <a:lstStyle/>
          <a:p>
            <a:fld id="{FA895CD5-511F-416E-8DE4-F26D9309E7E8}" type="slidenum">
              <a:rPr lang="en-MY" smtClean="0"/>
              <a:t>‹#›</a:t>
            </a:fld>
            <a:endParaRPr lang="en-MY"/>
          </a:p>
        </p:txBody>
      </p:sp>
      <p:pic>
        <p:nvPicPr>
          <p:cNvPr id="7" name="Picture 6">
            <a:extLst>
              <a:ext uri="{FF2B5EF4-FFF2-40B4-BE49-F238E27FC236}">
                <a16:creationId xmlns:a16="http://schemas.microsoft.com/office/drawing/2014/main" id="{254B19A2-551C-F966-CED2-1BD59711A683}"/>
              </a:ext>
            </a:extLst>
          </p:cNvPr>
          <p:cNvPicPr>
            <a:picLocks noChangeAspect="1"/>
          </p:cNvPicPr>
          <p:nvPr userDrawn="1"/>
        </p:nvPicPr>
        <p:blipFill>
          <a:blip r:embed="rId2"/>
          <a:stretch>
            <a:fillRect/>
          </a:stretch>
        </p:blipFill>
        <p:spPr>
          <a:xfrm>
            <a:off x="381000" y="5362600"/>
            <a:ext cx="1987499" cy="1987499"/>
          </a:xfrm>
          <a:prstGeom prst="rect">
            <a:avLst/>
          </a:prstGeom>
        </p:spPr>
      </p:pic>
    </p:spTree>
    <p:extLst>
      <p:ext uri="{BB962C8B-B14F-4D97-AF65-F5344CB8AC3E}">
        <p14:creationId xmlns:p14="http://schemas.microsoft.com/office/powerpoint/2010/main" val="37653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D324-0A4F-28F0-71C4-3369257CE1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32A2FFEF-88A3-A246-1A3D-8E1D20A7A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C34DC-9114-9533-2738-64A398BD2E5D}"/>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5" name="Footer Placeholder 4">
            <a:extLst>
              <a:ext uri="{FF2B5EF4-FFF2-40B4-BE49-F238E27FC236}">
                <a16:creationId xmlns:a16="http://schemas.microsoft.com/office/drawing/2014/main" id="{DFA7F247-3573-5AF4-DFB3-DFCC6565A73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E581E0B-14EA-D9CF-1FCC-45FAD3AFB387}"/>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187454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B28D-E6E5-D8ED-B5AA-BA47E0ED334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02AAB83-BA14-9E81-F57E-B89768C6E5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326645B4-E886-D41A-8D96-857A0D451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F796CF50-106A-198F-FC50-E82A714A429C}"/>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6" name="Footer Placeholder 5">
            <a:extLst>
              <a:ext uri="{FF2B5EF4-FFF2-40B4-BE49-F238E27FC236}">
                <a16:creationId xmlns:a16="http://schemas.microsoft.com/office/drawing/2014/main" id="{7F2DADEE-A7DF-5D19-8C09-0916F8C48BA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273AED9-3DFE-1421-C30C-49C36400EF0D}"/>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4170993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C187-9E92-3EBF-B2EE-1F4531E77F4B}"/>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801B271-27B0-0136-7339-D61179E27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5CC21-505E-9751-A89B-E40D1B0BEE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0107D35-0568-7DF5-4556-B25376930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3B709-E725-5731-0D49-B19604CF8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1BF7D641-0375-860F-87FB-B77AE14FBAFF}"/>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8" name="Footer Placeholder 7">
            <a:extLst>
              <a:ext uri="{FF2B5EF4-FFF2-40B4-BE49-F238E27FC236}">
                <a16:creationId xmlns:a16="http://schemas.microsoft.com/office/drawing/2014/main" id="{024EEB13-69FF-554E-8771-33A590B5E420}"/>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86905CBC-7390-BA30-CA9A-C2578E42931A}"/>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168281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31A7-3E17-BEF9-BFAF-924775C92DC7}"/>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77E84AB1-24D1-A295-E4E1-A6A5028262E8}"/>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4" name="Footer Placeholder 3">
            <a:extLst>
              <a:ext uri="{FF2B5EF4-FFF2-40B4-BE49-F238E27FC236}">
                <a16:creationId xmlns:a16="http://schemas.microsoft.com/office/drawing/2014/main" id="{B84CB558-0A89-0306-A8DE-E4C8C7221399}"/>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85E4CFB1-072E-14C7-CB7A-8BADF7AAEA3C}"/>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51159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8F78A-8CA0-860D-0E59-FED01CB83D4E}"/>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3" name="Footer Placeholder 2">
            <a:extLst>
              <a:ext uri="{FF2B5EF4-FFF2-40B4-BE49-F238E27FC236}">
                <a16:creationId xmlns:a16="http://schemas.microsoft.com/office/drawing/2014/main" id="{DF52C2B5-D33B-050A-C6D6-10DF7D7C0D27}"/>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ED4718F7-E5C4-69E4-7CD0-3E83D916DC81}"/>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164028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2C14-6CCE-E1A5-27F7-65F820AAB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79637893-E05C-835F-E1C3-5518651FA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AC31C7D5-8900-C168-683A-364D5B29C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9F583-14D6-F669-51C5-C8835AAEF17E}"/>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6" name="Footer Placeholder 5">
            <a:extLst>
              <a:ext uri="{FF2B5EF4-FFF2-40B4-BE49-F238E27FC236}">
                <a16:creationId xmlns:a16="http://schemas.microsoft.com/office/drawing/2014/main" id="{9D335048-8CEE-3E30-036D-4BD5276F728F}"/>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BA75A566-F339-C519-DCBE-F62418DC8E72}"/>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401565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35E0-B57F-7036-FD45-C4D52489D1D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515BA245-563E-3BE8-1718-9309662DB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CAB0360-0A99-A7BC-2E5D-3F0ED581D3B7}"/>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5" name="Footer Placeholder 4">
            <a:extLst>
              <a:ext uri="{FF2B5EF4-FFF2-40B4-BE49-F238E27FC236}">
                <a16:creationId xmlns:a16="http://schemas.microsoft.com/office/drawing/2014/main" id="{9F67D638-3A53-F8BA-1287-AF25827D9FC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2E6270F-17E7-8504-71A7-F6BA62FEC273}"/>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146670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8297-73BB-7D88-2459-951CFFC7B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B16BD287-1857-F5CB-F401-D86093444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6DB21DB-D168-7E97-5D67-A8E720975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C9F37-2D96-77D2-F52A-261D355E11E5}"/>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6" name="Footer Placeholder 5">
            <a:extLst>
              <a:ext uri="{FF2B5EF4-FFF2-40B4-BE49-F238E27FC236}">
                <a16:creationId xmlns:a16="http://schemas.microsoft.com/office/drawing/2014/main" id="{02401809-747E-39BF-9924-E19E1B55C99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FCAC7A3-93A4-30F8-4D6D-02D3AD6E72A5}"/>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2272416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B8C4-35A8-CB51-5576-6F24D2857405}"/>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7564976-F6B3-2C8D-4CEC-A26F27866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F75C7CB-27CB-4902-AD0A-BCA494335136}"/>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5" name="Footer Placeholder 4">
            <a:extLst>
              <a:ext uri="{FF2B5EF4-FFF2-40B4-BE49-F238E27FC236}">
                <a16:creationId xmlns:a16="http://schemas.microsoft.com/office/drawing/2014/main" id="{445F5D0A-E872-C859-7380-A81F2A1B27F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E316DA7-36AE-6728-2A81-9689D44C33CB}"/>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1817370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5AB0F-F5B9-6BDA-3FD1-280221BB55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391BD40-D95D-B929-C357-1D7042E779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69EFFE4-D931-C345-7C8B-670AC710C15B}"/>
              </a:ext>
            </a:extLst>
          </p:cNvPr>
          <p:cNvSpPr>
            <a:spLocks noGrp="1"/>
          </p:cNvSpPr>
          <p:nvPr>
            <p:ph type="dt" sz="half" idx="10"/>
          </p:nvPr>
        </p:nvSpPr>
        <p:spPr/>
        <p:txBody>
          <a:bodyPr/>
          <a:lstStyle/>
          <a:p>
            <a:fld id="{08162CB9-EA33-482A-8650-973B8D74FE5F}" type="datetimeFigureOut">
              <a:rPr lang="en-MY" smtClean="0"/>
              <a:t>25/2/2024</a:t>
            </a:fld>
            <a:endParaRPr lang="en-MY"/>
          </a:p>
        </p:txBody>
      </p:sp>
      <p:sp>
        <p:nvSpPr>
          <p:cNvPr id="5" name="Footer Placeholder 4">
            <a:extLst>
              <a:ext uri="{FF2B5EF4-FFF2-40B4-BE49-F238E27FC236}">
                <a16:creationId xmlns:a16="http://schemas.microsoft.com/office/drawing/2014/main" id="{B0533649-A4B5-D191-9222-935B4AD6764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4DD3D7B-E3B5-85C1-6DAE-73FF5A2DFDD0}"/>
              </a:ext>
            </a:extLst>
          </p:cNvPr>
          <p:cNvSpPr>
            <a:spLocks noGrp="1"/>
          </p:cNvSpPr>
          <p:nvPr>
            <p:ph type="sldNum" sz="quarter" idx="12"/>
          </p:nvPr>
        </p:nvSpPr>
        <p:spPr/>
        <p:txBody>
          <a:bodyPr/>
          <a:lstStyle/>
          <a:p>
            <a:fld id="{FA895CD5-511F-416E-8DE4-F26D9309E7E8}" type="slidenum">
              <a:rPr lang="en-MY" smtClean="0"/>
              <a:t>‹#›</a:t>
            </a:fld>
            <a:endParaRPr lang="en-MY"/>
          </a:p>
        </p:txBody>
      </p:sp>
    </p:spTree>
    <p:extLst>
      <p:ext uri="{BB962C8B-B14F-4D97-AF65-F5344CB8AC3E}">
        <p14:creationId xmlns:p14="http://schemas.microsoft.com/office/powerpoint/2010/main" val="243819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C8A7-AB8F-2D0C-4AD7-D1C0A0158F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7A38B25-1EF2-4693-33BE-6352D139D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B6B391-79B5-C5BA-983F-06D73B15F941}"/>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5" name="Footer Placeholder 4">
            <a:extLst>
              <a:ext uri="{FF2B5EF4-FFF2-40B4-BE49-F238E27FC236}">
                <a16:creationId xmlns:a16="http://schemas.microsoft.com/office/drawing/2014/main" id="{C7D800FA-8CAE-018C-97BA-C20B68B5F07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2B06756-A107-8AE0-9D01-97046D4ECDCD}"/>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365893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59BE-8572-1792-9EEF-4D3E4A541AF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EC786E5-C31D-3F91-A7E4-ED9894398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E709536E-46F9-CC14-FA6C-3F2FA0B6A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30EE605F-53C7-716A-C1D3-C3EF600D09C4}"/>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6" name="Footer Placeholder 5">
            <a:extLst>
              <a:ext uri="{FF2B5EF4-FFF2-40B4-BE49-F238E27FC236}">
                <a16:creationId xmlns:a16="http://schemas.microsoft.com/office/drawing/2014/main" id="{1084D729-FCBE-D67A-4049-F5B49553436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C16396C-1C8F-B04F-0641-3ADCFF78908C}"/>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52914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8A0A-BB93-EAE6-3F61-9B12A120054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726CF392-C03F-B010-044C-6D9B074CF0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3FC16D-5709-2E35-F00A-2EB8EEBCE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6C5E2DF2-1D05-4624-A605-B84CA0FB7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59D3B-F80C-7054-1BFF-5FD4F70F47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61068366-11F2-E91F-3A96-FD7319E740C3}"/>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8" name="Footer Placeholder 7">
            <a:extLst>
              <a:ext uri="{FF2B5EF4-FFF2-40B4-BE49-F238E27FC236}">
                <a16:creationId xmlns:a16="http://schemas.microsoft.com/office/drawing/2014/main" id="{354F8BAC-0564-804B-A051-A47BB1D3DD2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DFA33CC8-1DE4-A759-6E7A-423F1BAECD11}"/>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405953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1651-3934-0E28-92BF-E9D3CCE193B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792122DC-7445-C8FE-931B-42D37495F581}"/>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4" name="Footer Placeholder 3">
            <a:extLst>
              <a:ext uri="{FF2B5EF4-FFF2-40B4-BE49-F238E27FC236}">
                <a16:creationId xmlns:a16="http://schemas.microsoft.com/office/drawing/2014/main" id="{A1C5C6D6-5735-1EDD-C6EC-C8E030B990B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07272AF5-EC3A-D145-8A48-C0BD97406E43}"/>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336338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12665-F0A1-8798-62A0-CAA23513754A}"/>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3" name="Footer Placeholder 2">
            <a:extLst>
              <a:ext uri="{FF2B5EF4-FFF2-40B4-BE49-F238E27FC236}">
                <a16:creationId xmlns:a16="http://schemas.microsoft.com/office/drawing/2014/main" id="{05355AF7-0B7C-43E5-2AF8-B592E94F2EE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E147D3BD-691C-2511-0B36-5BF032BA375A}"/>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40842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0FF9-01FE-6193-F5E5-D52FCA2CF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B08CA239-853D-9F97-EE99-ED86B6F6B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8A9DEC4-AE58-0978-9DCF-34BD6B6C7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8879B-FE52-4A61-B61E-6BCC8A76801D}"/>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6" name="Footer Placeholder 5">
            <a:extLst>
              <a:ext uri="{FF2B5EF4-FFF2-40B4-BE49-F238E27FC236}">
                <a16:creationId xmlns:a16="http://schemas.microsoft.com/office/drawing/2014/main" id="{EA4D221E-F291-BAF2-0B7D-BD841AF9C6C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BB4BFEA-FAAD-B325-E697-F2E6A4C7BEDC}"/>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5862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45FD-5F64-2F1D-9359-42D35FAE1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B94E12A8-BAC0-DE9E-9037-32D17BD86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17FB59B3-3E44-02D6-372B-2AB46A9A9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FCE74-7D8F-BEC6-12A8-DB1B7A70AD73}"/>
              </a:ext>
            </a:extLst>
          </p:cNvPr>
          <p:cNvSpPr>
            <a:spLocks noGrp="1"/>
          </p:cNvSpPr>
          <p:nvPr>
            <p:ph type="dt" sz="half" idx="10"/>
          </p:nvPr>
        </p:nvSpPr>
        <p:spPr/>
        <p:txBody>
          <a:bodyPr/>
          <a:lstStyle/>
          <a:p>
            <a:fld id="{0DBF0C54-3EB3-4F3F-B3AA-6798E9DE38E0}" type="datetimeFigureOut">
              <a:rPr lang="en-MY" smtClean="0"/>
              <a:t>25/2/2024</a:t>
            </a:fld>
            <a:endParaRPr lang="en-MY"/>
          </a:p>
        </p:txBody>
      </p:sp>
      <p:sp>
        <p:nvSpPr>
          <p:cNvPr id="6" name="Footer Placeholder 5">
            <a:extLst>
              <a:ext uri="{FF2B5EF4-FFF2-40B4-BE49-F238E27FC236}">
                <a16:creationId xmlns:a16="http://schemas.microsoft.com/office/drawing/2014/main" id="{F0620EAC-016C-E234-C0D1-8A6AF646BD6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6963F06-B8E4-E472-04DF-00E50C58E064}"/>
              </a:ext>
            </a:extLst>
          </p:cNvPr>
          <p:cNvSpPr>
            <a:spLocks noGrp="1"/>
          </p:cNvSpPr>
          <p:nvPr>
            <p:ph type="sldNum" sz="quarter" idx="12"/>
          </p:nvPr>
        </p:nvSpPr>
        <p:spPr/>
        <p:txBody>
          <a:bodyPr/>
          <a:lstStyle/>
          <a:p>
            <a:fld id="{95ED2E9C-934F-4F63-834D-903FC6457B38}" type="slidenum">
              <a:rPr lang="en-MY" smtClean="0"/>
              <a:t>‹#›</a:t>
            </a:fld>
            <a:endParaRPr lang="en-MY"/>
          </a:p>
        </p:txBody>
      </p:sp>
    </p:spTree>
    <p:extLst>
      <p:ext uri="{BB962C8B-B14F-4D97-AF65-F5344CB8AC3E}">
        <p14:creationId xmlns:p14="http://schemas.microsoft.com/office/powerpoint/2010/main" val="15174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7C2788-6653-AB9D-7E67-91DDE1F5DB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ED9929D-5500-087E-59E1-2193E5902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8CB03E4-7E03-A284-915B-D7DA8087A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F0C54-3EB3-4F3F-B3AA-6798E9DE38E0}" type="datetimeFigureOut">
              <a:rPr lang="en-MY" smtClean="0"/>
              <a:t>25/2/2024</a:t>
            </a:fld>
            <a:endParaRPr lang="en-MY"/>
          </a:p>
        </p:txBody>
      </p:sp>
      <p:sp>
        <p:nvSpPr>
          <p:cNvPr id="5" name="Footer Placeholder 4">
            <a:extLst>
              <a:ext uri="{FF2B5EF4-FFF2-40B4-BE49-F238E27FC236}">
                <a16:creationId xmlns:a16="http://schemas.microsoft.com/office/drawing/2014/main" id="{73B28A67-7F29-3028-6988-E68FF29ED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A7DDC03F-A45E-DD27-2762-1DF5F7E5F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D2E9C-934F-4F63-834D-903FC6457B38}" type="slidenum">
              <a:rPr lang="en-MY" smtClean="0"/>
              <a:t>‹#›</a:t>
            </a:fld>
            <a:endParaRPr lang="en-MY"/>
          </a:p>
        </p:txBody>
      </p:sp>
    </p:spTree>
    <p:extLst>
      <p:ext uri="{BB962C8B-B14F-4D97-AF65-F5344CB8AC3E}">
        <p14:creationId xmlns:p14="http://schemas.microsoft.com/office/powerpoint/2010/main" val="302852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EAD96-9999-30A5-F508-B4CB60281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30EC23F-FD07-0159-9C44-71EE20673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F089293-839E-ADA9-6046-A3B624D1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62CB9-EA33-482A-8650-973B8D74FE5F}" type="datetimeFigureOut">
              <a:rPr lang="en-MY" smtClean="0"/>
              <a:t>25/2/2024</a:t>
            </a:fld>
            <a:endParaRPr lang="en-MY"/>
          </a:p>
        </p:txBody>
      </p:sp>
      <p:sp>
        <p:nvSpPr>
          <p:cNvPr id="5" name="Footer Placeholder 4">
            <a:extLst>
              <a:ext uri="{FF2B5EF4-FFF2-40B4-BE49-F238E27FC236}">
                <a16:creationId xmlns:a16="http://schemas.microsoft.com/office/drawing/2014/main" id="{086594E7-8AAF-7EC2-961C-3FAD61ADF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662C614-6496-88A8-CDFE-AF4CFC1F3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95CD5-511F-416E-8DE4-F26D9309E7E8}" type="slidenum">
              <a:rPr lang="en-MY" smtClean="0"/>
              <a:t>‹#›</a:t>
            </a:fld>
            <a:endParaRPr lang="en-MY"/>
          </a:p>
        </p:txBody>
      </p:sp>
      <p:sp>
        <p:nvSpPr>
          <p:cNvPr id="8" name="MSIPCMContentMarking" descr="{&quot;HashCode&quot;:-15927661,&quot;Placement&quot;:&quot;Footer&quot;,&quot;Top&quot;:522.0343,&quot;Left&quot;:454.3362,&quot;SlideWidth&quot;:960,&quot;SlideHeight&quot;:540}">
            <a:extLst>
              <a:ext uri="{FF2B5EF4-FFF2-40B4-BE49-F238E27FC236}">
                <a16:creationId xmlns:a16="http://schemas.microsoft.com/office/drawing/2014/main" id="{D22EAB98-AE8B-DC55-5E62-3A38BFE7B609}"/>
              </a:ext>
            </a:extLst>
          </p:cNvPr>
          <p:cNvSpPr txBox="1"/>
          <p:nvPr userDrawn="1"/>
        </p:nvSpPr>
        <p:spPr>
          <a:xfrm>
            <a:off x="5770070" y="6629836"/>
            <a:ext cx="651861" cy="228163"/>
          </a:xfrm>
          <a:prstGeom prst="rect">
            <a:avLst/>
          </a:prstGeom>
          <a:noFill/>
        </p:spPr>
        <p:txBody>
          <a:bodyPr vert="horz" wrap="square" lIns="0" tIns="0" rIns="0" bIns="0" rtlCol="0" anchor="ctr" anchorCtr="1">
            <a:spAutoFit/>
          </a:bodyPr>
          <a:lstStyle/>
          <a:p>
            <a:pPr algn="ctr">
              <a:spcBef>
                <a:spcPts val="0"/>
              </a:spcBef>
              <a:spcAft>
                <a:spcPts val="0"/>
              </a:spcAft>
            </a:pPr>
            <a:r>
              <a:rPr lang="en-MY" sz="8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747286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4.jpg"/><Relationship Id="rId4" Type="http://schemas.openxmlformats.org/officeDocument/2006/relationships/image" Target="../media/image19.sv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Notion VTec to invest RM90m for nine nitrile glove lines">
            <a:extLst>
              <a:ext uri="{FF2B5EF4-FFF2-40B4-BE49-F238E27FC236}">
                <a16:creationId xmlns:a16="http://schemas.microsoft.com/office/drawing/2014/main" id="{173FA26E-62A4-915F-7862-E27713284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20" r="1" b="7483"/>
          <a:stretch/>
        </p:blipFill>
        <p:spPr bwMode="auto">
          <a:xfrm>
            <a:off x="196850" y="172618"/>
            <a:ext cx="11798300" cy="65127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D9386A7-6614-4BC8-9156-24CF183D0373}"/>
              </a:ext>
            </a:extLst>
          </p:cNvPr>
          <p:cNvSpPr txBox="1">
            <a:spLocks/>
          </p:cNvSpPr>
          <p:nvPr/>
        </p:nvSpPr>
        <p:spPr>
          <a:xfrm>
            <a:off x="7141953" y="816895"/>
            <a:ext cx="4668245" cy="1400400"/>
          </a:xfrm>
          <a:prstGeom prst="rect">
            <a:avLst/>
          </a:prstGeom>
        </p:spPr>
        <p:txBody>
          <a:bodyPr vert="horz" wrap="square"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800" dirty="0"/>
              <a:t>Notion’s Sustainable Growth Story Going Forth</a:t>
            </a:r>
            <a:endParaRPr kumimoji="0" lang="en-US" sz="4800" b="1" i="0" u="none" strike="noStrike" kern="1200" cap="none" spc="0" normalizeH="0" baseline="0" noProof="0" dirty="0">
              <a:ln>
                <a:noFill/>
              </a:ln>
              <a:effectLst/>
              <a:uLnTx/>
              <a:uFillTx/>
              <a:ea typeface="+mj-ea"/>
              <a:cs typeface="+mj-cs"/>
            </a:endParaRPr>
          </a:p>
        </p:txBody>
      </p:sp>
      <p:sp>
        <p:nvSpPr>
          <p:cNvPr id="6" name="Subtitle 2">
            <a:extLst>
              <a:ext uri="{FF2B5EF4-FFF2-40B4-BE49-F238E27FC236}">
                <a16:creationId xmlns:a16="http://schemas.microsoft.com/office/drawing/2014/main" id="{0EDAFF0F-140F-2E93-6AE4-F1F982AC25DF}"/>
              </a:ext>
            </a:extLst>
          </p:cNvPr>
          <p:cNvSpPr txBox="1">
            <a:spLocks/>
          </p:cNvSpPr>
          <p:nvPr/>
        </p:nvSpPr>
        <p:spPr>
          <a:xfrm>
            <a:off x="7174315" y="2352624"/>
            <a:ext cx="3494088" cy="1017896"/>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t>Notion VTEC </a:t>
            </a:r>
            <a:r>
              <a:rPr lang="en-US" sz="2400" dirty="0" err="1"/>
              <a:t>Berhad</a:t>
            </a:r>
            <a:r>
              <a:rPr lang="en-US" sz="24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Dated: 26 Feb 2024</a:t>
            </a:r>
          </a:p>
        </p:txBody>
      </p:sp>
      <p:cxnSp>
        <p:nvCxnSpPr>
          <p:cNvPr id="8" name="Straight Connector 7">
            <a:extLst>
              <a:ext uri="{FF2B5EF4-FFF2-40B4-BE49-F238E27FC236}">
                <a16:creationId xmlns:a16="http://schemas.microsoft.com/office/drawing/2014/main" id="{BD4B11BD-B9C4-80DB-4BDF-B3C393DCFEB2}"/>
              </a:ext>
            </a:extLst>
          </p:cNvPr>
          <p:cNvCxnSpPr>
            <a:cxnSpLocks/>
          </p:cNvCxnSpPr>
          <p:nvPr/>
        </p:nvCxnSpPr>
        <p:spPr>
          <a:xfrm>
            <a:off x="6880483" y="464695"/>
            <a:ext cx="0" cy="449447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A16F4C4F-5B3F-486C-A58B-5724AFB82847}"/>
              </a:ext>
            </a:extLst>
          </p:cNvPr>
          <p:cNvSpPr/>
          <p:nvPr/>
        </p:nvSpPr>
        <p:spPr>
          <a:xfrm>
            <a:off x="7049475" y="3943506"/>
            <a:ext cx="4945665" cy="1015663"/>
          </a:xfrm>
          <a:prstGeom prst="rect">
            <a:avLst/>
          </a:prstGeom>
          <a:solidFill>
            <a:schemeClr val="bg1">
              <a:lumMod val="95000"/>
            </a:schemeClr>
          </a:solidFill>
        </p:spPr>
        <p:txBody>
          <a:bodyPr wrap="square">
            <a:spAutoFit/>
          </a:bodyPr>
          <a:lstStyle/>
          <a:p>
            <a:pPr algn="just"/>
            <a:r>
              <a:rPr lang="en-US" sz="1200" dirty="0"/>
              <a:t>Disclaimer: This presentation is not financial advice. The company assumes no responsibility or liability for any errors or omissions in this presentation. The information is provided on an “as is” basis with no completeness, accuracy, usefulness or timeliness. Please consult your financial adviser for investment advice.</a:t>
            </a:r>
            <a:endParaRPr lang="en-MY" sz="1200" dirty="0"/>
          </a:p>
        </p:txBody>
      </p:sp>
    </p:spTree>
    <p:extLst>
      <p:ext uri="{BB962C8B-B14F-4D97-AF65-F5344CB8AC3E}">
        <p14:creationId xmlns:p14="http://schemas.microsoft.com/office/powerpoint/2010/main" val="20147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ar Energy – Definition, Uses, Advantages, Facts | Fieldproxy Blog">
            <a:extLst>
              <a:ext uri="{FF2B5EF4-FFF2-40B4-BE49-F238E27FC236}">
                <a16:creationId xmlns:a16="http://schemas.microsoft.com/office/drawing/2014/main" id="{54BE16FC-0583-43D9-9282-3A51F93CE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46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56F65-6A87-4CC3-27DA-CEC3165DA5A5}"/>
              </a:ext>
            </a:extLst>
          </p:cNvPr>
          <p:cNvSpPr>
            <a:spLocks noGrp="1"/>
          </p:cNvSpPr>
          <p:nvPr>
            <p:ph type="title"/>
          </p:nvPr>
        </p:nvSpPr>
        <p:spPr>
          <a:xfrm>
            <a:off x="447574" y="252151"/>
            <a:ext cx="7916780" cy="798123"/>
          </a:xfrm>
        </p:spPr>
        <p:txBody>
          <a:bodyPr>
            <a:normAutofit/>
          </a:bodyPr>
          <a:lstStyle/>
          <a:p>
            <a:r>
              <a:rPr lang="en-US" sz="2800" b="1" dirty="0">
                <a:solidFill>
                  <a:schemeClr val="bg1"/>
                </a:solidFill>
                <a:effectLst>
                  <a:outerShdw blurRad="38100" dist="38100" dir="2700000" algn="tl">
                    <a:srgbClr val="000000">
                      <a:alpha val="43137"/>
                    </a:srgbClr>
                  </a:outerShdw>
                </a:effectLst>
              </a:rPr>
              <a:t>GLOBAL SOLAR ENERGY SYSTEMS MARKET OUTLOOK</a:t>
            </a:r>
            <a:endParaRPr lang="en-MY" sz="2800" b="1"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25FEFA7-7412-B8C8-8CFA-BFDA546DDA82}"/>
              </a:ext>
            </a:extLst>
          </p:cNvPr>
          <p:cNvSpPr txBox="1"/>
          <p:nvPr/>
        </p:nvSpPr>
        <p:spPr>
          <a:xfrm>
            <a:off x="8981796" y="6337175"/>
            <a:ext cx="2973055" cy="369332"/>
          </a:xfrm>
          <a:prstGeom prst="rect">
            <a:avLst/>
          </a:prstGeom>
          <a:noFill/>
        </p:spPr>
        <p:txBody>
          <a:bodyPr wrap="square" rtlCol="0">
            <a:spAutoFit/>
          </a:bodyPr>
          <a:lstStyle/>
          <a:p>
            <a:r>
              <a:rPr lang="en-US" dirty="0">
                <a:solidFill>
                  <a:schemeClr val="bg1"/>
                </a:solidFill>
              </a:rPr>
              <a:t>Source: Precedence Research</a:t>
            </a:r>
            <a:endParaRPr lang="en-MY" dirty="0">
              <a:solidFill>
                <a:schemeClr val="bg1"/>
              </a:solidFill>
            </a:endParaRPr>
          </a:p>
        </p:txBody>
      </p:sp>
      <p:cxnSp>
        <p:nvCxnSpPr>
          <p:cNvPr id="4" name="Straight Connector 3">
            <a:extLst>
              <a:ext uri="{FF2B5EF4-FFF2-40B4-BE49-F238E27FC236}">
                <a16:creationId xmlns:a16="http://schemas.microsoft.com/office/drawing/2014/main" id="{1981385D-F94F-4FCD-ABC7-63A45B438B34}"/>
              </a:ext>
            </a:extLst>
          </p:cNvPr>
          <p:cNvCxnSpPr/>
          <p:nvPr/>
        </p:nvCxnSpPr>
        <p:spPr>
          <a:xfrm>
            <a:off x="558265" y="1655545"/>
            <a:ext cx="1107867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descr="Arrow Straight">
            <a:extLst>
              <a:ext uri="{FF2B5EF4-FFF2-40B4-BE49-F238E27FC236}">
                <a16:creationId xmlns:a16="http://schemas.microsoft.com/office/drawing/2014/main" id="{DD10AF69-AE7F-417F-947E-FE700762D6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161681" y="1198345"/>
            <a:ext cx="914400" cy="914400"/>
          </a:xfrm>
          <a:prstGeom prst="rect">
            <a:avLst/>
          </a:prstGeom>
        </p:spPr>
      </p:pic>
      <p:pic>
        <p:nvPicPr>
          <p:cNvPr id="11" name="Graphic 10" descr="Marker">
            <a:extLst>
              <a:ext uri="{FF2B5EF4-FFF2-40B4-BE49-F238E27FC236}">
                <a16:creationId xmlns:a16="http://schemas.microsoft.com/office/drawing/2014/main" id="{98BFC42A-F9E2-48D0-B7E4-7209949AF6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9951" y="1130035"/>
            <a:ext cx="612066" cy="612066"/>
          </a:xfrm>
          <a:prstGeom prst="rect">
            <a:avLst/>
          </a:prstGeom>
        </p:spPr>
      </p:pic>
      <p:sp>
        <p:nvSpPr>
          <p:cNvPr id="12" name="Rectangle 11">
            <a:extLst>
              <a:ext uri="{FF2B5EF4-FFF2-40B4-BE49-F238E27FC236}">
                <a16:creationId xmlns:a16="http://schemas.microsoft.com/office/drawing/2014/main" id="{B67BBD8E-835D-4340-B4FE-B3EAA616223B}"/>
              </a:ext>
            </a:extLst>
          </p:cNvPr>
          <p:cNvSpPr/>
          <p:nvPr/>
        </p:nvSpPr>
        <p:spPr>
          <a:xfrm>
            <a:off x="8655066" y="1742101"/>
            <a:ext cx="2015296" cy="830997"/>
          </a:xfrm>
          <a:prstGeom prst="rect">
            <a:avLst/>
          </a:prstGeom>
        </p:spPr>
        <p:txBody>
          <a:bodyPr wrap="none">
            <a:spAutoFit/>
          </a:bodyPr>
          <a:lstStyle/>
          <a:p>
            <a:pPr algn="ctr"/>
            <a:r>
              <a:rPr lang="en-US" sz="2400" dirty="0"/>
              <a:t>2032 </a:t>
            </a:r>
          </a:p>
          <a:p>
            <a:pPr algn="ctr"/>
            <a:r>
              <a:rPr lang="en-US" sz="2400" dirty="0"/>
              <a:t>USD837 billion</a:t>
            </a:r>
          </a:p>
        </p:txBody>
      </p:sp>
      <p:pic>
        <p:nvPicPr>
          <p:cNvPr id="16" name="Graphic 15" descr="Marker">
            <a:extLst>
              <a:ext uri="{FF2B5EF4-FFF2-40B4-BE49-F238E27FC236}">
                <a16:creationId xmlns:a16="http://schemas.microsoft.com/office/drawing/2014/main" id="{2ECBF145-AAD7-459C-86E0-7C1BE3E67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56681" y="1111011"/>
            <a:ext cx="612066" cy="612066"/>
          </a:xfrm>
          <a:prstGeom prst="rect">
            <a:avLst/>
          </a:prstGeom>
        </p:spPr>
      </p:pic>
      <p:sp>
        <p:nvSpPr>
          <p:cNvPr id="14" name="Rectangle 13">
            <a:extLst>
              <a:ext uri="{FF2B5EF4-FFF2-40B4-BE49-F238E27FC236}">
                <a16:creationId xmlns:a16="http://schemas.microsoft.com/office/drawing/2014/main" id="{C585E654-5AD1-4684-826E-4584A8C941B8}"/>
              </a:ext>
            </a:extLst>
          </p:cNvPr>
          <p:cNvSpPr/>
          <p:nvPr/>
        </p:nvSpPr>
        <p:spPr>
          <a:xfrm>
            <a:off x="1128336" y="1773438"/>
            <a:ext cx="2015296" cy="830997"/>
          </a:xfrm>
          <a:prstGeom prst="rect">
            <a:avLst/>
          </a:prstGeom>
        </p:spPr>
        <p:txBody>
          <a:bodyPr wrap="none">
            <a:spAutoFit/>
          </a:bodyPr>
          <a:lstStyle/>
          <a:p>
            <a:pPr algn="ctr"/>
            <a:r>
              <a:rPr lang="en-US" sz="2400" dirty="0">
                <a:solidFill>
                  <a:schemeClr val="bg1"/>
                </a:solidFill>
                <a:effectLst>
                  <a:outerShdw blurRad="38100" dist="38100" dir="2700000" algn="tl">
                    <a:srgbClr val="000000">
                      <a:alpha val="43137"/>
                    </a:srgbClr>
                  </a:outerShdw>
                </a:effectLst>
              </a:rPr>
              <a:t>2022</a:t>
            </a:r>
            <a:r>
              <a:rPr lang="en-US" sz="2400" dirty="0">
                <a:effectLst>
                  <a:outerShdw blurRad="38100" dist="38100" dir="2700000" algn="tl">
                    <a:srgbClr val="000000">
                      <a:alpha val="43137"/>
                    </a:srgbClr>
                  </a:outerShdw>
                </a:effectLst>
              </a:rPr>
              <a:t> </a:t>
            </a:r>
          </a:p>
          <a:p>
            <a:pPr algn="ctr"/>
            <a:r>
              <a:rPr lang="en-US" sz="2400" dirty="0"/>
              <a:t>USD189 billion</a:t>
            </a:r>
          </a:p>
        </p:txBody>
      </p:sp>
      <p:sp>
        <p:nvSpPr>
          <p:cNvPr id="17" name="Star: 7 Points 16">
            <a:extLst>
              <a:ext uri="{FF2B5EF4-FFF2-40B4-BE49-F238E27FC236}">
                <a16:creationId xmlns:a16="http://schemas.microsoft.com/office/drawing/2014/main" id="{C5F0EB5A-7B1E-4250-9DF0-2E6B537E606F}"/>
              </a:ext>
            </a:extLst>
          </p:cNvPr>
          <p:cNvSpPr/>
          <p:nvPr/>
        </p:nvSpPr>
        <p:spPr>
          <a:xfrm>
            <a:off x="10032915" y="385015"/>
            <a:ext cx="1274893" cy="1068945"/>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CAGR 16%</a:t>
            </a:r>
            <a:endParaRPr lang="en-MY" dirty="0">
              <a:solidFill>
                <a:schemeClr val="tx1"/>
              </a:solidFill>
            </a:endParaRPr>
          </a:p>
        </p:txBody>
      </p:sp>
      <p:pic>
        <p:nvPicPr>
          <p:cNvPr id="19" name="Picture 18">
            <a:extLst>
              <a:ext uri="{FF2B5EF4-FFF2-40B4-BE49-F238E27FC236}">
                <a16:creationId xmlns:a16="http://schemas.microsoft.com/office/drawing/2014/main" id="{D8549919-3C6A-434C-82D0-F51C84EE50DF}"/>
              </a:ext>
            </a:extLst>
          </p:cNvPr>
          <p:cNvPicPr>
            <a:picLocks noChangeAspect="1"/>
          </p:cNvPicPr>
          <p:nvPr/>
        </p:nvPicPr>
        <p:blipFill>
          <a:blip r:embed="rId9"/>
          <a:stretch>
            <a:fillRect/>
          </a:stretch>
        </p:blipFill>
        <p:spPr>
          <a:xfrm>
            <a:off x="198120" y="5429977"/>
            <a:ext cx="1987499" cy="1987499"/>
          </a:xfrm>
          <a:prstGeom prst="rect">
            <a:avLst/>
          </a:prstGeom>
        </p:spPr>
      </p:pic>
      <p:pic>
        <p:nvPicPr>
          <p:cNvPr id="5" name="Picture 4">
            <a:extLst>
              <a:ext uri="{FF2B5EF4-FFF2-40B4-BE49-F238E27FC236}">
                <a16:creationId xmlns:a16="http://schemas.microsoft.com/office/drawing/2014/main" id="{3DF5CC55-75D2-5F05-00BD-79E2A6427B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149" y="3003850"/>
            <a:ext cx="6381365" cy="3741846"/>
          </a:xfrm>
          <a:prstGeom prst="rect">
            <a:avLst/>
          </a:prstGeom>
        </p:spPr>
      </p:pic>
    </p:spTree>
    <p:extLst>
      <p:ext uri="{BB962C8B-B14F-4D97-AF65-F5344CB8AC3E}">
        <p14:creationId xmlns:p14="http://schemas.microsoft.com/office/powerpoint/2010/main" val="233207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FB3C5-BAA5-4D4F-8726-87CE1779F6FD}"/>
              </a:ext>
            </a:extLst>
          </p:cNvPr>
          <p:cNvPicPr>
            <a:picLocks noChangeAspect="1"/>
          </p:cNvPicPr>
          <p:nvPr/>
        </p:nvPicPr>
        <p:blipFill>
          <a:blip r:embed="rId2"/>
          <a:stretch>
            <a:fillRect/>
          </a:stretch>
        </p:blipFill>
        <p:spPr>
          <a:xfrm>
            <a:off x="198120" y="5429977"/>
            <a:ext cx="1987499" cy="1987499"/>
          </a:xfrm>
          <a:prstGeom prst="rect">
            <a:avLst/>
          </a:prstGeom>
        </p:spPr>
      </p:pic>
      <p:sp>
        <p:nvSpPr>
          <p:cNvPr id="4" name="Rectangle 3">
            <a:extLst>
              <a:ext uri="{FF2B5EF4-FFF2-40B4-BE49-F238E27FC236}">
                <a16:creationId xmlns:a16="http://schemas.microsoft.com/office/drawing/2014/main" id="{885B6C6F-CDC4-4713-962B-86F3C8647476}"/>
              </a:ext>
            </a:extLst>
          </p:cNvPr>
          <p:cNvSpPr/>
          <p:nvPr/>
        </p:nvSpPr>
        <p:spPr>
          <a:xfrm>
            <a:off x="198120" y="183473"/>
            <a:ext cx="7946572" cy="584775"/>
          </a:xfrm>
          <a:prstGeom prst="rect">
            <a:avLst/>
          </a:prstGeom>
        </p:spPr>
        <p:txBody>
          <a:bodyPr wrap="square">
            <a:spAutoFit/>
          </a:bodyPr>
          <a:lstStyle/>
          <a:p>
            <a:r>
              <a:rPr lang="en-US" sz="3200" b="1" dirty="0">
                <a:latin typeface="+mj-lt"/>
              </a:rPr>
              <a:t>CAPEX &amp; Resources for growth projects</a:t>
            </a:r>
            <a:endParaRPr lang="en-MY" sz="3200" dirty="0">
              <a:latin typeface="+mj-lt"/>
            </a:endParaRPr>
          </a:p>
        </p:txBody>
      </p:sp>
      <p:sp>
        <p:nvSpPr>
          <p:cNvPr id="5" name="Rectangle 4">
            <a:extLst>
              <a:ext uri="{FF2B5EF4-FFF2-40B4-BE49-F238E27FC236}">
                <a16:creationId xmlns:a16="http://schemas.microsoft.com/office/drawing/2014/main" id="{FA5CE833-5A14-4EF3-9B3D-79AF8814DDF7}"/>
              </a:ext>
            </a:extLst>
          </p:cNvPr>
          <p:cNvSpPr/>
          <p:nvPr/>
        </p:nvSpPr>
        <p:spPr>
          <a:xfrm>
            <a:off x="534950" y="2044351"/>
            <a:ext cx="5157360" cy="707886"/>
          </a:xfrm>
          <a:prstGeom prst="rect">
            <a:avLst/>
          </a:prstGeom>
        </p:spPr>
        <p:txBody>
          <a:bodyPr wrap="square">
            <a:spAutoFit/>
          </a:bodyPr>
          <a:lstStyle/>
          <a:p>
            <a:r>
              <a:rPr lang="en-US" sz="2000" dirty="0">
                <a:latin typeface="+mj-lt"/>
              </a:rPr>
              <a:t>New hubs in </a:t>
            </a:r>
            <a:r>
              <a:rPr lang="en-US" sz="2000" b="1" dirty="0">
                <a:solidFill>
                  <a:srgbClr val="0070C0"/>
                </a:solidFill>
                <a:latin typeface="+mj-lt"/>
              </a:rPr>
              <a:t>China, Mexico and Philippines </a:t>
            </a:r>
            <a:r>
              <a:rPr lang="en-US" sz="2000" dirty="0">
                <a:latin typeface="+mj-lt"/>
              </a:rPr>
              <a:t>in </a:t>
            </a:r>
            <a:r>
              <a:rPr lang="en-US" sz="2000" b="1" dirty="0">
                <a:solidFill>
                  <a:srgbClr val="0070C0"/>
                </a:solidFill>
                <a:latin typeface="+mj-lt"/>
              </a:rPr>
              <a:t>consumer appliances manufacture</a:t>
            </a:r>
            <a:endParaRPr lang="en-MY" sz="2000" b="1" dirty="0">
              <a:solidFill>
                <a:srgbClr val="0070C0"/>
              </a:solidFill>
              <a:latin typeface="+mj-lt"/>
            </a:endParaRPr>
          </a:p>
        </p:txBody>
      </p:sp>
      <p:grpSp>
        <p:nvGrpSpPr>
          <p:cNvPr id="6" name="Group 5">
            <a:extLst>
              <a:ext uri="{FF2B5EF4-FFF2-40B4-BE49-F238E27FC236}">
                <a16:creationId xmlns:a16="http://schemas.microsoft.com/office/drawing/2014/main" id="{E202E1AA-D30A-4BB4-A6BB-06BDE99BD2C1}"/>
              </a:ext>
            </a:extLst>
          </p:cNvPr>
          <p:cNvGrpSpPr/>
          <p:nvPr/>
        </p:nvGrpSpPr>
        <p:grpSpPr>
          <a:xfrm>
            <a:off x="534950" y="998499"/>
            <a:ext cx="5135588" cy="1041031"/>
            <a:chOff x="457199" y="768248"/>
            <a:chExt cx="5135588" cy="1041031"/>
          </a:xfrm>
        </p:grpSpPr>
        <p:pic>
          <p:nvPicPr>
            <p:cNvPr id="8194" name="Picture 2" descr="Chinese flag, 4k, silk, Peoples Republic of China, flag of China, flags, China  flag | China flag, Chinese flag, Flags of the world">
              <a:extLst>
                <a:ext uri="{FF2B5EF4-FFF2-40B4-BE49-F238E27FC236}">
                  <a16:creationId xmlns:a16="http://schemas.microsoft.com/office/drawing/2014/main" id="{B36D1F2D-6158-42B5-80DA-5B95BCABE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768249"/>
              <a:ext cx="1643619" cy="10278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ownload wallpapers Mexican flag, 4k, silk, flag of Mexico, flags, Mexico  flag for desktop free. Pictures for desktop free | Mexican flags, Mexico  flag, Flag">
              <a:extLst>
                <a:ext uri="{FF2B5EF4-FFF2-40B4-BE49-F238E27FC236}">
                  <a16:creationId xmlns:a16="http://schemas.microsoft.com/office/drawing/2014/main" id="{239D39B7-EE7A-4B1F-A4A6-602693395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832" y="770553"/>
              <a:ext cx="1649189" cy="102784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ipino Wallpaper | Philippine Flag Wallpaper">
              <a:extLst>
                <a:ext uri="{FF2B5EF4-FFF2-40B4-BE49-F238E27FC236}">
                  <a16:creationId xmlns:a16="http://schemas.microsoft.com/office/drawing/2014/main" id="{B86AEA9D-990E-4AD0-BBE8-D4403D411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4" y="768248"/>
              <a:ext cx="1858983" cy="1041031"/>
            </a:xfrm>
            <a:prstGeom prst="rect">
              <a:avLst/>
            </a:prstGeom>
            <a:noFill/>
            <a:extLst>
              <a:ext uri="{909E8E84-426E-40DD-AFC4-6F175D3DCCD1}">
                <a14:hiddenFill xmlns:a14="http://schemas.microsoft.com/office/drawing/2010/main">
                  <a:solidFill>
                    <a:srgbClr val="FFFFFF"/>
                  </a:solidFill>
                </a14:hiddenFill>
              </a:ext>
            </a:extLst>
          </p:spPr>
        </p:pic>
      </p:grpSp>
      <p:pic>
        <p:nvPicPr>
          <p:cNvPr id="8200" name="Picture 8" descr="Download wallpapers Thailand flag, Thailand, Asia, Shekh flag, national  symbols, flag of Thailand | Thailand flag, Flag, Thailand">
            <a:extLst>
              <a:ext uri="{FF2B5EF4-FFF2-40B4-BE49-F238E27FC236}">
                <a16:creationId xmlns:a16="http://schemas.microsoft.com/office/drawing/2014/main" id="{D25BFF39-9296-46E6-B26C-21B159E6FC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71" y="3027050"/>
            <a:ext cx="1687286" cy="10515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A1A963-6E42-40DA-A7BD-66D28F540593}"/>
              </a:ext>
            </a:extLst>
          </p:cNvPr>
          <p:cNvSpPr/>
          <p:nvPr/>
        </p:nvSpPr>
        <p:spPr>
          <a:xfrm>
            <a:off x="2382532" y="3036992"/>
            <a:ext cx="3679371" cy="1015663"/>
          </a:xfrm>
          <a:prstGeom prst="rect">
            <a:avLst/>
          </a:prstGeom>
        </p:spPr>
        <p:txBody>
          <a:bodyPr wrap="square">
            <a:spAutoFit/>
          </a:bodyPr>
          <a:lstStyle/>
          <a:p>
            <a:r>
              <a:rPr lang="en-US" sz="2000" dirty="0">
                <a:latin typeface="+mj-lt"/>
              </a:rPr>
              <a:t>Automotive components: </a:t>
            </a:r>
            <a:r>
              <a:rPr lang="en-US" sz="2000" b="1" dirty="0">
                <a:solidFill>
                  <a:srgbClr val="0070C0"/>
                </a:solidFill>
                <a:latin typeface="+mj-lt"/>
              </a:rPr>
              <a:t>relocation and expansion </a:t>
            </a:r>
            <a:r>
              <a:rPr lang="en-US" sz="2000" dirty="0">
                <a:latin typeface="+mj-lt"/>
              </a:rPr>
              <a:t>in Notion </a:t>
            </a:r>
            <a:r>
              <a:rPr lang="en-US" sz="2000" b="1" dirty="0">
                <a:solidFill>
                  <a:srgbClr val="0070C0"/>
                </a:solidFill>
                <a:latin typeface="+mj-lt"/>
              </a:rPr>
              <a:t>Thailand</a:t>
            </a:r>
            <a:endParaRPr lang="en-MY" sz="2000" b="1" dirty="0">
              <a:solidFill>
                <a:srgbClr val="0070C0"/>
              </a:solidFill>
              <a:latin typeface="+mj-lt"/>
            </a:endParaRPr>
          </a:p>
        </p:txBody>
      </p:sp>
      <p:sp>
        <p:nvSpPr>
          <p:cNvPr id="8" name="Rectangle 7">
            <a:extLst>
              <a:ext uri="{FF2B5EF4-FFF2-40B4-BE49-F238E27FC236}">
                <a16:creationId xmlns:a16="http://schemas.microsoft.com/office/drawing/2014/main" id="{16789753-7D04-407A-8872-CD3015F1A708}"/>
              </a:ext>
            </a:extLst>
          </p:cNvPr>
          <p:cNvSpPr/>
          <p:nvPr/>
        </p:nvSpPr>
        <p:spPr>
          <a:xfrm>
            <a:off x="6556833" y="1425090"/>
            <a:ext cx="2785651" cy="707886"/>
          </a:xfrm>
          <a:prstGeom prst="rect">
            <a:avLst/>
          </a:prstGeom>
        </p:spPr>
        <p:txBody>
          <a:bodyPr wrap="square">
            <a:spAutoFit/>
          </a:bodyPr>
          <a:lstStyle/>
          <a:p>
            <a:r>
              <a:rPr lang="en-US" sz="2000" b="1" dirty="0">
                <a:solidFill>
                  <a:srgbClr val="0070C0"/>
                </a:solidFill>
                <a:latin typeface="+mj-lt"/>
              </a:rPr>
              <a:t>HDD </a:t>
            </a:r>
            <a:r>
              <a:rPr lang="en-US" sz="2000" dirty="0">
                <a:latin typeface="+mj-lt"/>
              </a:rPr>
              <a:t>spacer production </a:t>
            </a:r>
            <a:r>
              <a:rPr lang="en-US" sz="2000" b="1" dirty="0">
                <a:solidFill>
                  <a:srgbClr val="0070C0"/>
                </a:solidFill>
                <a:latin typeface="+mj-lt"/>
              </a:rPr>
              <a:t>expansion</a:t>
            </a:r>
            <a:endParaRPr lang="en-MY" sz="2000" b="1" dirty="0">
              <a:solidFill>
                <a:srgbClr val="0070C0"/>
              </a:solidFill>
              <a:latin typeface="+mj-lt"/>
            </a:endParaRPr>
          </a:p>
        </p:txBody>
      </p:sp>
      <p:pic>
        <p:nvPicPr>
          <p:cNvPr id="8202" name="Picture 10" descr="Download wallpapers Malaysian flag, Malaysia, Asia, silk flag, flag of  Malaysia for desktop free. Pictures for desktop free | Malaysia flag, Malaysian  flag, Malaysia">
            <a:extLst>
              <a:ext uri="{FF2B5EF4-FFF2-40B4-BE49-F238E27FC236}">
                <a16:creationId xmlns:a16="http://schemas.microsoft.com/office/drawing/2014/main" id="{149605D2-BEBC-4BCD-95D9-0651FC2601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50" y="4790472"/>
            <a:ext cx="1968333" cy="12267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02C1975-EA44-455E-9FDB-C5D2187D1F4E}"/>
              </a:ext>
            </a:extLst>
          </p:cNvPr>
          <p:cNvSpPr/>
          <p:nvPr/>
        </p:nvSpPr>
        <p:spPr>
          <a:xfrm>
            <a:off x="2631331" y="4725024"/>
            <a:ext cx="5468789" cy="707886"/>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0070C0"/>
                </a:solidFill>
                <a:latin typeface="+mj-lt"/>
              </a:rPr>
              <a:t>Expansion in Johor plants </a:t>
            </a:r>
            <a:r>
              <a:rPr lang="en-US" sz="2000" dirty="0">
                <a:latin typeface="+mj-lt"/>
              </a:rPr>
              <a:t>to cater for 2 new customers </a:t>
            </a:r>
            <a:r>
              <a:rPr lang="en-US" sz="2000" b="1" dirty="0">
                <a:solidFill>
                  <a:srgbClr val="0070C0"/>
                </a:solidFill>
                <a:latin typeface="+mj-lt"/>
              </a:rPr>
              <a:t>DIY cutters and semi-</a:t>
            </a:r>
            <a:r>
              <a:rPr lang="en-US" sz="2000" b="1" dirty="0" err="1">
                <a:solidFill>
                  <a:srgbClr val="0070C0"/>
                </a:solidFill>
                <a:latin typeface="+mj-lt"/>
              </a:rPr>
              <a:t>cond</a:t>
            </a:r>
            <a:r>
              <a:rPr lang="en-US" sz="2000" b="1" dirty="0">
                <a:solidFill>
                  <a:srgbClr val="0070C0"/>
                </a:solidFill>
                <a:latin typeface="+mj-lt"/>
              </a:rPr>
              <a:t> sector</a:t>
            </a:r>
            <a:endParaRPr lang="en-MY" sz="2000" b="1" dirty="0">
              <a:solidFill>
                <a:srgbClr val="0070C0"/>
              </a:solidFill>
              <a:latin typeface="+mj-lt"/>
            </a:endParaRPr>
          </a:p>
        </p:txBody>
      </p:sp>
      <p:sp>
        <p:nvSpPr>
          <p:cNvPr id="10" name="Rectangle 9">
            <a:extLst>
              <a:ext uri="{FF2B5EF4-FFF2-40B4-BE49-F238E27FC236}">
                <a16:creationId xmlns:a16="http://schemas.microsoft.com/office/drawing/2014/main" id="{0414EAA1-F026-4FCF-A4C6-36CA9F2767EA}"/>
              </a:ext>
            </a:extLst>
          </p:cNvPr>
          <p:cNvSpPr/>
          <p:nvPr/>
        </p:nvSpPr>
        <p:spPr>
          <a:xfrm>
            <a:off x="2631331" y="5509383"/>
            <a:ext cx="5175029" cy="1015663"/>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0070C0"/>
                </a:solidFill>
                <a:latin typeface="+mj-lt"/>
              </a:rPr>
              <a:t>New zinc casting and zinc surface treatment </a:t>
            </a:r>
            <a:r>
              <a:rPr lang="en-US" sz="2000" dirty="0">
                <a:latin typeface="+mj-lt"/>
              </a:rPr>
              <a:t>facility in </a:t>
            </a:r>
            <a:r>
              <a:rPr lang="en-US" sz="2000" b="1" dirty="0" err="1">
                <a:solidFill>
                  <a:srgbClr val="0070C0"/>
                </a:solidFill>
                <a:latin typeface="+mj-lt"/>
              </a:rPr>
              <a:t>Klang</a:t>
            </a:r>
            <a:r>
              <a:rPr lang="en-US" sz="2000" dirty="0">
                <a:latin typeface="+mj-lt"/>
              </a:rPr>
              <a:t> for consumer appliances motor housing project</a:t>
            </a:r>
            <a:endParaRPr lang="en-MY" sz="2000" dirty="0">
              <a:latin typeface="+mj-lt"/>
            </a:endParaRPr>
          </a:p>
        </p:txBody>
      </p:sp>
      <p:sp>
        <p:nvSpPr>
          <p:cNvPr id="11" name="Rectangle 10">
            <a:extLst>
              <a:ext uri="{FF2B5EF4-FFF2-40B4-BE49-F238E27FC236}">
                <a16:creationId xmlns:a16="http://schemas.microsoft.com/office/drawing/2014/main" id="{FFAEAAB0-6773-44FA-B077-852D48298282}"/>
              </a:ext>
            </a:extLst>
          </p:cNvPr>
          <p:cNvSpPr/>
          <p:nvPr/>
        </p:nvSpPr>
        <p:spPr>
          <a:xfrm>
            <a:off x="7916675" y="4693775"/>
            <a:ext cx="3725172"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mj-lt"/>
              </a:rPr>
              <a:t>Finalizing a </a:t>
            </a:r>
            <a:r>
              <a:rPr lang="en-US" sz="2000" b="1" dirty="0">
                <a:solidFill>
                  <a:srgbClr val="0070C0"/>
                </a:solidFill>
                <a:latin typeface="+mj-lt"/>
              </a:rPr>
              <a:t>JV project </a:t>
            </a:r>
            <a:r>
              <a:rPr lang="en-US" sz="2000" dirty="0">
                <a:latin typeface="+mj-lt"/>
              </a:rPr>
              <a:t>in the </a:t>
            </a:r>
            <a:r>
              <a:rPr lang="en-US" sz="2000" b="1" dirty="0">
                <a:solidFill>
                  <a:srgbClr val="0070C0"/>
                </a:solidFill>
                <a:latin typeface="+mj-lt"/>
              </a:rPr>
              <a:t>solar panel frame </a:t>
            </a:r>
            <a:r>
              <a:rPr lang="en-US" sz="2000" dirty="0">
                <a:latin typeface="+mj-lt"/>
              </a:rPr>
              <a:t>manufacture in </a:t>
            </a:r>
            <a:r>
              <a:rPr lang="en-US" sz="2000" b="1" dirty="0" err="1">
                <a:solidFill>
                  <a:srgbClr val="0070C0"/>
                </a:solidFill>
                <a:latin typeface="+mj-lt"/>
              </a:rPr>
              <a:t>Klang</a:t>
            </a:r>
            <a:r>
              <a:rPr lang="en-US" sz="2000" b="1" dirty="0">
                <a:solidFill>
                  <a:srgbClr val="0070C0"/>
                </a:solidFill>
                <a:latin typeface="+mj-lt"/>
              </a:rPr>
              <a:t> Plant 3</a:t>
            </a:r>
            <a:r>
              <a:rPr lang="en-US" sz="2000" dirty="0">
                <a:latin typeface="+mj-lt"/>
              </a:rPr>
              <a:t>. Expected to come onstream in </a:t>
            </a:r>
            <a:r>
              <a:rPr lang="en-US" sz="2000" b="1" dirty="0">
                <a:solidFill>
                  <a:srgbClr val="0070C0"/>
                </a:solidFill>
                <a:latin typeface="+mj-lt"/>
              </a:rPr>
              <a:t>mid 2025 and impact FY2026</a:t>
            </a:r>
            <a:endParaRPr lang="en-MY" sz="2000" b="1" dirty="0">
              <a:solidFill>
                <a:srgbClr val="0070C0"/>
              </a:solidFill>
              <a:latin typeface="+mj-lt"/>
            </a:endParaRPr>
          </a:p>
        </p:txBody>
      </p:sp>
      <p:cxnSp>
        <p:nvCxnSpPr>
          <p:cNvPr id="15" name="Straight Connector 14">
            <a:extLst>
              <a:ext uri="{FF2B5EF4-FFF2-40B4-BE49-F238E27FC236}">
                <a16:creationId xmlns:a16="http://schemas.microsoft.com/office/drawing/2014/main" id="{312BC3A2-BFEF-4876-B557-3CE121AE99A0}"/>
              </a:ext>
            </a:extLst>
          </p:cNvPr>
          <p:cNvCxnSpPr>
            <a:cxnSpLocks/>
          </p:cNvCxnSpPr>
          <p:nvPr/>
        </p:nvCxnSpPr>
        <p:spPr>
          <a:xfrm>
            <a:off x="6346372" y="984214"/>
            <a:ext cx="0" cy="3270850"/>
          </a:xfrm>
          <a:prstGeom prst="line">
            <a:avLst/>
          </a:prstGeom>
          <a:ln>
            <a:prstDash val="dash"/>
          </a:ln>
        </p:spPr>
        <p:style>
          <a:lnRef idx="3">
            <a:schemeClr val="accent6"/>
          </a:lnRef>
          <a:fillRef idx="0">
            <a:schemeClr val="accent6"/>
          </a:fillRef>
          <a:effectRef idx="2">
            <a:schemeClr val="accent6"/>
          </a:effectRef>
          <a:fontRef idx="minor">
            <a:schemeClr val="tx1"/>
          </a:fontRef>
        </p:style>
      </p:cxnSp>
      <p:pic>
        <p:nvPicPr>
          <p:cNvPr id="21" name="Picture 20">
            <a:extLst>
              <a:ext uri="{FF2B5EF4-FFF2-40B4-BE49-F238E27FC236}">
                <a16:creationId xmlns:a16="http://schemas.microsoft.com/office/drawing/2014/main" id="{ED158EA0-12D2-42C1-990E-B1300315A523}"/>
              </a:ext>
            </a:extLst>
          </p:cNvPr>
          <p:cNvPicPr>
            <a:picLocks noChangeAspect="1"/>
          </p:cNvPicPr>
          <p:nvPr/>
        </p:nvPicPr>
        <p:blipFill rotWithShape="1">
          <a:blip r:embed="rId8">
            <a:clrChange>
              <a:clrFrom>
                <a:srgbClr val="FCFDFC"/>
              </a:clrFrom>
              <a:clrTo>
                <a:srgbClr val="FCFDFC">
                  <a:alpha val="0"/>
                </a:srgbClr>
              </a:clrTo>
            </a:clrChange>
          </a:blip>
          <a:srcRect t="17935" r="-1" b="2950"/>
          <a:stretch/>
        </p:blipFill>
        <p:spPr>
          <a:xfrm>
            <a:off x="8470527" y="1068094"/>
            <a:ext cx="3679372" cy="2910898"/>
          </a:xfrm>
          <a:prstGeom prst="rect">
            <a:avLst/>
          </a:prstGeom>
        </p:spPr>
      </p:pic>
      <p:cxnSp>
        <p:nvCxnSpPr>
          <p:cNvPr id="23" name="Straight Connector 22">
            <a:extLst>
              <a:ext uri="{FF2B5EF4-FFF2-40B4-BE49-F238E27FC236}">
                <a16:creationId xmlns:a16="http://schemas.microsoft.com/office/drawing/2014/main" id="{CABE6EEE-5130-44B4-8373-AE8BB114A80F}"/>
              </a:ext>
            </a:extLst>
          </p:cNvPr>
          <p:cNvCxnSpPr>
            <a:cxnSpLocks/>
          </p:cNvCxnSpPr>
          <p:nvPr/>
        </p:nvCxnSpPr>
        <p:spPr>
          <a:xfrm>
            <a:off x="304800" y="4395947"/>
            <a:ext cx="11549743" cy="0"/>
          </a:xfrm>
          <a:prstGeom prst="line">
            <a:avLst/>
          </a:prstGeom>
          <a:ln>
            <a:prstDash val="das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6364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9,914 Blue Light Bulbs Stock Video Footage - 4K and HD Video Clips |  Shutterstock">
            <a:extLst>
              <a:ext uri="{FF2B5EF4-FFF2-40B4-BE49-F238E27FC236}">
                <a16:creationId xmlns:a16="http://schemas.microsoft.com/office/drawing/2014/main" id="{BB1BFCED-698D-4212-A0F6-A00965FDA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83837D-A8F5-EE50-79D1-E30AD1445E9A}"/>
              </a:ext>
            </a:extLst>
          </p:cNvPr>
          <p:cNvSpPr txBox="1"/>
          <p:nvPr/>
        </p:nvSpPr>
        <p:spPr>
          <a:xfrm>
            <a:off x="359865" y="4822336"/>
            <a:ext cx="6868249" cy="1015663"/>
          </a:xfrm>
          <a:prstGeom prst="rect">
            <a:avLst/>
          </a:prstGeom>
          <a:noFill/>
        </p:spPr>
        <p:txBody>
          <a:bodyPr wrap="square" rtlCol="0">
            <a:spAutoFit/>
          </a:bodyPr>
          <a:lstStyle/>
          <a:p>
            <a:pPr marL="457200" indent="-457200">
              <a:buFont typeface="Arial" panose="020B0604020202020204" pitchFamily="34" charset="0"/>
              <a:buChar char="•"/>
            </a:pPr>
            <a:r>
              <a:rPr lang="en-MY" sz="2000" dirty="0">
                <a:solidFill>
                  <a:schemeClr val="bg1"/>
                </a:solidFill>
              </a:rPr>
              <a:t>The Group needs a catch up major project in new JV on solar panel frame to bring the Group annual revenue closer to target RM1 billion when fully running in mid 2025</a:t>
            </a:r>
          </a:p>
        </p:txBody>
      </p:sp>
      <p:sp>
        <p:nvSpPr>
          <p:cNvPr id="2" name="Title 1">
            <a:extLst>
              <a:ext uri="{FF2B5EF4-FFF2-40B4-BE49-F238E27FC236}">
                <a16:creationId xmlns:a16="http://schemas.microsoft.com/office/drawing/2014/main" id="{7B4546DF-197D-DA9D-B741-3F537DE97A8F}"/>
              </a:ext>
            </a:extLst>
          </p:cNvPr>
          <p:cNvSpPr>
            <a:spLocks noGrp="1"/>
          </p:cNvSpPr>
          <p:nvPr>
            <p:ph type="title"/>
          </p:nvPr>
        </p:nvSpPr>
        <p:spPr>
          <a:xfrm>
            <a:off x="198120" y="34344"/>
            <a:ext cx="3651503" cy="931562"/>
          </a:xfrm>
        </p:spPr>
        <p:txBody>
          <a:bodyPr>
            <a:normAutofit/>
          </a:bodyPr>
          <a:lstStyle/>
          <a:p>
            <a:r>
              <a:rPr lang="en-US" sz="4000" b="1" dirty="0">
                <a:solidFill>
                  <a:schemeClr val="bg1"/>
                </a:solidFill>
              </a:rPr>
              <a:t>Conclusions</a:t>
            </a:r>
            <a:endParaRPr lang="en-MY" sz="4000" b="1" dirty="0">
              <a:solidFill>
                <a:schemeClr val="bg1"/>
              </a:solidFill>
            </a:endParaRPr>
          </a:p>
        </p:txBody>
      </p:sp>
      <p:sp>
        <p:nvSpPr>
          <p:cNvPr id="5" name="Rectangle 4">
            <a:extLst>
              <a:ext uri="{FF2B5EF4-FFF2-40B4-BE49-F238E27FC236}">
                <a16:creationId xmlns:a16="http://schemas.microsoft.com/office/drawing/2014/main" id="{41411012-5342-4862-BCE2-13195E84238D}"/>
              </a:ext>
            </a:extLst>
          </p:cNvPr>
          <p:cNvSpPr/>
          <p:nvPr/>
        </p:nvSpPr>
        <p:spPr>
          <a:xfrm>
            <a:off x="359867" y="1063880"/>
            <a:ext cx="3651504" cy="1938992"/>
          </a:xfrm>
          <a:prstGeom prst="rect">
            <a:avLst/>
          </a:prstGeom>
        </p:spPr>
        <p:txBody>
          <a:bodyPr wrap="square">
            <a:spAutoFit/>
          </a:bodyPr>
          <a:lstStyle/>
          <a:p>
            <a:pPr marL="457200" indent="-457200">
              <a:buFont typeface="Arial" panose="020B0604020202020204" pitchFamily="34" charset="0"/>
              <a:buChar char="•"/>
            </a:pPr>
            <a:r>
              <a:rPr lang="en-US" sz="2000" dirty="0">
                <a:solidFill>
                  <a:schemeClr val="bg1"/>
                </a:solidFill>
              </a:rPr>
              <a:t>We cannot wait for a recovery of the PPE industry and decided to fully impair the investments in the last quarter. Needless it was a painful decision</a:t>
            </a:r>
          </a:p>
        </p:txBody>
      </p:sp>
      <p:sp>
        <p:nvSpPr>
          <p:cNvPr id="6" name="Rectangle 5">
            <a:extLst>
              <a:ext uri="{FF2B5EF4-FFF2-40B4-BE49-F238E27FC236}">
                <a16:creationId xmlns:a16="http://schemas.microsoft.com/office/drawing/2014/main" id="{B013C716-3507-4A10-BE7B-39209333BE69}"/>
              </a:ext>
            </a:extLst>
          </p:cNvPr>
          <p:cNvSpPr/>
          <p:nvPr/>
        </p:nvSpPr>
        <p:spPr>
          <a:xfrm>
            <a:off x="4072534" y="1063880"/>
            <a:ext cx="2948752" cy="1323439"/>
          </a:xfrm>
          <a:prstGeom prst="rect">
            <a:avLst/>
          </a:prstGeom>
        </p:spPr>
        <p:txBody>
          <a:bodyPr wrap="square">
            <a:spAutoFit/>
          </a:bodyPr>
          <a:lstStyle/>
          <a:p>
            <a:pPr marL="457200" indent="-457200">
              <a:buFont typeface="Arial" panose="020B0604020202020204" pitchFamily="34" charset="0"/>
              <a:buChar char="•"/>
            </a:pPr>
            <a:r>
              <a:rPr lang="en-US" sz="2000" dirty="0">
                <a:solidFill>
                  <a:schemeClr val="bg1"/>
                </a:solidFill>
              </a:rPr>
              <a:t>Main growth is in HDD, Automotive and Consumer Appliances in foreseeable future</a:t>
            </a:r>
          </a:p>
        </p:txBody>
      </p:sp>
      <p:sp>
        <p:nvSpPr>
          <p:cNvPr id="7" name="Rectangle 6">
            <a:extLst>
              <a:ext uri="{FF2B5EF4-FFF2-40B4-BE49-F238E27FC236}">
                <a16:creationId xmlns:a16="http://schemas.microsoft.com/office/drawing/2014/main" id="{3E02303B-A171-497A-8AB7-91A8C4BB0AC9}"/>
              </a:ext>
            </a:extLst>
          </p:cNvPr>
          <p:cNvSpPr/>
          <p:nvPr/>
        </p:nvSpPr>
        <p:spPr>
          <a:xfrm>
            <a:off x="4072533" y="3079176"/>
            <a:ext cx="2840736" cy="1015663"/>
          </a:xfrm>
          <a:prstGeom prst="rect">
            <a:avLst/>
          </a:prstGeom>
        </p:spPr>
        <p:txBody>
          <a:bodyPr wrap="square">
            <a:spAutoFit/>
          </a:bodyPr>
          <a:lstStyle/>
          <a:p>
            <a:pPr marL="457200" indent="-457200">
              <a:buFont typeface="Arial" panose="020B0604020202020204" pitchFamily="34" charset="0"/>
              <a:buChar char="•"/>
            </a:pPr>
            <a:r>
              <a:rPr lang="en-MY" sz="2000" dirty="0">
                <a:solidFill>
                  <a:schemeClr val="bg1"/>
                </a:solidFill>
              </a:rPr>
              <a:t>New overseas locations to match customers need</a:t>
            </a:r>
          </a:p>
        </p:txBody>
      </p:sp>
      <p:sp>
        <p:nvSpPr>
          <p:cNvPr id="8" name="Rectangle 7">
            <a:extLst>
              <a:ext uri="{FF2B5EF4-FFF2-40B4-BE49-F238E27FC236}">
                <a16:creationId xmlns:a16="http://schemas.microsoft.com/office/drawing/2014/main" id="{A35689E3-E28E-4F54-ACE0-87DC71CAC5EF}"/>
              </a:ext>
            </a:extLst>
          </p:cNvPr>
          <p:cNvSpPr/>
          <p:nvPr/>
        </p:nvSpPr>
        <p:spPr>
          <a:xfrm>
            <a:off x="359866" y="3079176"/>
            <a:ext cx="3712667" cy="1631216"/>
          </a:xfrm>
          <a:prstGeom prst="rect">
            <a:avLst/>
          </a:prstGeom>
        </p:spPr>
        <p:txBody>
          <a:bodyPr wrap="square">
            <a:spAutoFit/>
          </a:bodyPr>
          <a:lstStyle/>
          <a:p>
            <a:pPr marL="457200" indent="-457200">
              <a:buFont typeface="Arial" panose="020B0604020202020204" pitchFamily="34" charset="0"/>
              <a:buChar char="•"/>
            </a:pPr>
            <a:r>
              <a:rPr lang="en-MY" sz="2000" dirty="0">
                <a:solidFill>
                  <a:schemeClr val="bg1"/>
                </a:solidFill>
              </a:rPr>
              <a:t>The past 5 years the annual revenue is between RM300 to 350 million. Impacted by both the fire in 2017 as well as </a:t>
            </a:r>
            <a:r>
              <a:rPr lang="en-MY" sz="2000" dirty="0" err="1">
                <a:solidFill>
                  <a:schemeClr val="bg1"/>
                </a:solidFill>
              </a:rPr>
              <a:t>Covid</a:t>
            </a:r>
            <a:r>
              <a:rPr lang="en-MY" sz="2000" dirty="0">
                <a:solidFill>
                  <a:schemeClr val="bg1"/>
                </a:solidFill>
              </a:rPr>
              <a:t> period</a:t>
            </a:r>
          </a:p>
        </p:txBody>
      </p:sp>
      <p:pic>
        <p:nvPicPr>
          <p:cNvPr id="4" name="Picture 3">
            <a:extLst>
              <a:ext uri="{FF2B5EF4-FFF2-40B4-BE49-F238E27FC236}">
                <a16:creationId xmlns:a16="http://schemas.microsoft.com/office/drawing/2014/main" id="{C220BCF7-5DC9-4EC9-A13C-E31D257C1B19}"/>
              </a:ext>
            </a:extLst>
          </p:cNvPr>
          <p:cNvPicPr>
            <a:picLocks noChangeAspect="1"/>
          </p:cNvPicPr>
          <p:nvPr/>
        </p:nvPicPr>
        <p:blipFill>
          <a:blip r:embed="rId3"/>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130544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ion VTec to invest RM90m for nine nitrile glove lines">
            <a:extLst>
              <a:ext uri="{FF2B5EF4-FFF2-40B4-BE49-F238E27FC236}">
                <a16:creationId xmlns:a16="http://schemas.microsoft.com/office/drawing/2014/main" id="{DF129078-99B2-4DF1-8E20-96173CFCF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20" r="1" b="7483"/>
          <a:stretch/>
        </p:blipFill>
        <p:spPr bwMode="auto">
          <a:xfrm>
            <a:off x="196850" y="172618"/>
            <a:ext cx="11798300" cy="65127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A1CAE3-D663-062C-275D-656DB32A0135}"/>
              </a:ext>
            </a:extLst>
          </p:cNvPr>
          <p:cNvSpPr txBox="1"/>
          <p:nvPr/>
        </p:nvSpPr>
        <p:spPr>
          <a:xfrm>
            <a:off x="7690587" y="3044278"/>
            <a:ext cx="5005136" cy="769441"/>
          </a:xfrm>
          <a:prstGeom prst="rect">
            <a:avLst/>
          </a:prstGeom>
          <a:noFill/>
        </p:spPr>
        <p:txBody>
          <a:bodyPr wrap="square" rtlCol="0">
            <a:spAutoFit/>
          </a:bodyPr>
          <a:lstStyle/>
          <a:p>
            <a:r>
              <a:rPr lang="en-US" sz="4400" dirty="0"/>
              <a:t>Thank You</a:t>
            </a:r>
            <a:endParaRPr lang="en-MY" sz="4400" dirty="0"/>
          </a:p>
        </p:txBody>
      </p:sp>
    </p:spTree>
    <p:extLst>
      <p:ext uri="{BB962C8B-B14F-4D97-AF65-F5344CB8AC3E}">
        <p14:creationId xmlns:p14="http://schemas.microsoft.com/office/powerpoint/2010/main" val="222036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229C-CB11-67CE-E15D-5275CB4F23BF}"/>
              </a:ext>
            </a:extLst>
          </p:cNvPr>
          <p:cNvSpPr>
            <a:spLocks noGrp="1"/>
          </p:cNvSpPr>
          <p:nvPr>
            <p:ph type="title"/>
          </p:nvPr>
        </p:nvSpPr>
        <p:spPr>
          <a:xfrm>
            <a:off x="305602" y="202130"/>
            <a:ext cx="10515600" cy="827773"/>
          </a:xfrm>
        </p:spPr>
        <p:txBody>
          <a:bodyPr>
            <a:normAutofit/>
          </a:bodyPr>
          <a:lstStyle/>
          <a:p>
            <a:r>
              <a:rPr lang="en-US" sz="4000" dirty="0"/>
              <a:t>Financials </a:t>
            </a:r>
            <a:r>
              <a:rPr lang="en-US" sz="4000" dirty="0" err="1"/>
              <a:t>QoQ</a:t>
            </a:r>
            <a:r>
              <a:rPr lang="en-US" sz="4000" dirty="0"/>
              <a:t> RM’ mils</a:t>
            </a:r>
            <a:endParaRPr lang="en-MY" sz="4000" dirty="0"/>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1B9254E9-8D54-7034-2AE8-C3641F2176E5}"/>
                  </a:ext>
                </a:extLst>
              </p14:cNvPr>
              <p14:cNvContentPartPr/>
              <p14:nvPr/>
            </p14:nvContentPartPr>
            <p14:xfrm>
              <a:off x="8941661" y="2396842"/>
              <a:ext cx="360" cy="360"/>
            </p14:xfrm>
          </p:contentPart>
        </mc:Choice>
        <mc:Fallback xmlns="">
          <p:pic>
            <p:nvPicPr>
              <p:cNvPr id="18" name="Ink 17">
                <a:extLst>
                  <a:ext uri="{FF2B5EF4-FFF2-40B4-BE49-F238E27FC236}">
                    <a16:creationId xmlns:a16="http://schemas.microsoft.com/office/drawing/2014/main" id="{1B9254E9-8D54-7034-2AE8-C3641F2176E5}"/>
                  </a:ext>
                </a:extLst>
              </p:cNvPr>
              <p:cNvPicPr/>
              <p:nvPr/>
            </p:nvPicPr>
            <p:blipFill>
              <a:blip r:embed="rId3"/>
              <a:stretch>
                <a:fillRect/>
              </a:stretch>
            </p:blipFill>
            <p:spPr>
              <a:xfrm>
                <a:off x="8935541" y="2390722"/>
                <a:ext cx="12600" cy="12600"/>
              </a:xfrm>
              <a:prstGeom prst="rect">
                <a:avLst/>
              </a:prstGeom>
            </p:spPr>
          </p:pic>
        </mc:Fallback>
      </mc:AlternateContent>
      <p:graphicFrame>
        <p:nvGraphicFramePr>
          <p:cNvPr id="24" name="Table 23">
            <a:extLst>
              <a:ext uri="{FF2B5EF4-FFF2-40B4-BE49-F238E27FC236}">
                <a16:creationId xmlns:a16="http://schemas.microsoft.com/office/drawing/2014/main" id="{E40C2F1E-EF34-9B85-E8D2-68E34AD507E9}"/>
              </a:ext>
            </a:extLst>
          </p:cNvPr>
          <p:cNvGraphicFramePr>
            <a:graphicFrameLocks noGrp="1"/>
          </p:cNvGraphicFramePr>
          <p:nvPr>
            <p:extLst>
              <p:ext uri="{D42A27DB-BD31-4B8C-83A1-F6EECF244321}">
                <p14:modId xmlns:p14="http://schemas.microsoft.com/office/powerpoint/2010/main" val="2781783150"/>
              </p:ext>
            </p:extLst>
          </p:nvPr>
        </p:nvGraphicFramePr>
        <p:xfrm>
          <a:off x="593174" y="2233595"/>
          <a:ext cx="4283243" cy="2390810"/>
        </p:xfrm>
        <a:graphic>
          <a:graphicData uri="http://schemas.openxmlformats.org/drawingml/2006/table">
            <a:tbl>
              <a:tblPr firstRow="1" bandRow="1">
                <a:tableStyleId>{2A488322-F2BA-4B5B-9748-0D474271808F}</a:tableStyleId>
              </a:tblPr>
              <a:tblGrid>
                <a:gridCol w="1223784">
                  <a:extLst>
                    <a:ext uri="{9D8B030D-6E8A-4147-A177-3AD203B41FA5}">
                      <a16:colId xmlns:a16="http://schemas.microsoft.com/office/drawing/2014/main" val="2799331945"/>
                    </a:ext>
                  </a:extLst>
                </a:gridCol>
                <a:gridCol w="1584364">
                  <a:extLst>
                    <a:ext uri="{9D8B030D-6E8A-4147-A177-3AD203B41FA5}">
                      <a16:colId xmlns:a16="http://schemas.microsoft.com/office/drawing/2014/main" val="2249095238"/>
                    </a:ext>
                  </a:extLst>
                </a:gridCol>
                <a:gridCol w="1475095">
                  <a:extLst>
                    <a:ext uri="{9D8B030D-6E8A-4147-A177-3AD203B41FA5}">
                      <a16:colId xmlns:a16="http://schemas.microsoft.com/office/drawing/2014/main" val="409386990"/>
                    </a:ext>
                  </a:extLst>
                </a:gridCol>
              </a:tblGrid>
              <a:tr h="478162">
                <a:tc>
                  <a:txBody>
                    <a:bodyPr/>
                    <a:lstStyle/>
                    <a:p>
                      <a:endParaRPr lang="en-MY"/>
                    </a:p>
                  </a:txBody>
                  <a:tcPr/>
                </a:tc>
                <a:tc>
                  <a:txBody>
                    <a:bodyPr/>
                    <a:lstStyle/>
                    <a:p>
                      <a:pPr algn="ctr"/>
                      <a:r>
                        <a:rPr lang="en-US" dirty="0"/>
                        <a:t>Q1 FY2024</a:t>
                      </a:r>
                      <a:endParaRPr lang="en-MY" dirty="0"/>
                    </a:p>
                  </a:txBody>
                  <a:tcPr anchor="ctr"/>
                </a:tc>
                <a:tc>
                  <a:txBody>
                    <a:bodyPr/>
                    <a:lstStyle/>
                    <a:p>
                      <a:pPr algn="ctr"/>
                      <a:r>
                        <a:rPr lang="en-US" dirty="0"/>
                        <a:t>Q4 FY2023</a:t>
                      </a:r>
                      <a:endParaRPr lang="en-MY" dirty="0"/>
                    </a:p>
                  </a:txBody>
                  <a:tcPr anchor="ctr"/>
                </a:tc>
                <a:extLst>
                  <a:ext uri="{0D108BD9-81ED-4DB2-BD59-A6C34878D82A}">
                    <a16:rowId xmlns:a16="http://schemas.microsoft.com/office/drawing/2014/main" val="4155206794"/>
                  </a:ext>
                </a:extLst>
              </a:tr>
              <a:tr h="478162">
                <a:tc>
                  <a:txBody>
                    <a:bodyPr/>
                    <a:lstStyle/>
                    <a:p>
                      <a:pPr algn="ctr"/>
                      <a:r>
                        <a:rPr lang="en-US" dirty="0"/>
                        <a:t>Revenue</a:t>
                      </a:r>
                      <a:endParaRPr lang="en-MY" dirty="0"/>
                    </a:p>
                  </a:txBody>
                  <a:tcPr anchor="ctr"/>
                </a:tc>
                <a:tc>
                  <a:txBody>
                    <a:bodyPr/>
                    <a:lstStyle/>
                    <a:p>
                      <a:pPr algn="ctr"/>
                      <a:r>
                        <a:rPr lang="en-US" dirty="0"/>
                        <a:t>94</a:t>
                      </a:r>
                      <a:endParaRPr lang="en-MY" dirty="0"/>
                    </a:p>
                  </a:txBody>
                  <a:tcPr anchor="ctr"/>
                </a:tc>
                <a:tc>
                  <a:txBody>
                    <a:bodyPr/>
                    <a:lstStyle/>
                    <a:p>
                      <a:pPr algn="ctr"/>
                      <a:r>
                        <a:rPr lang="en-US" dirty="0"/>
                        <a:t>100</a:t>
                      </a:r>
                      <a:endParaRPr lang="en-MY" dirty="0"/>
                    </a:p>
                  </a:txBody>
                  <a:tcPr anchor="ctr"/>
                </a:tc>
                <a:extLst>
                  <a:ext uri="{0D108BD9-81ED-4DB2-BD59-A6C34878D82A}">
                    <a16:rowId xmlns:a16="http://schemas.microsoft.com/office/drawing/2014/main" val="1493826590"/>
                  </a:ext>
                </a:extLst>
              </a:tr>
              <a:tr h="478162">
                <a:tc>
                  <a:txBody>
                    <a:bodyPr/>
                    <a:lstStyle/>
                    <a:p>
                      <a:pPr algn="ctr"/>
                      <a:r>
                        <a:rPr lang="en-US" dirty="0"/>
                        <a:t>PBT/LBT</a:t>
                      </a:r>
                      <a:endParaRPr lang="en-MY" dirty="0"/>
                    </a:p>
                  </a:txBody>
                  <a:tcPr anchor="ctr"/>
                </a:tc>
                <a:tc>
                  <a:txBody>
                    <a:bodyPr/>
                    <a:lstStyle/>
                    <a:p>
                      <a:pPr algn="ctr"/>
                      <a:r>
                        <a:rPr lang="en-US" dirty="0"/>
                        <a:t>13</a:t>
                      </a:r>
                      <a:endParaRPr lang="en-MY" dirty="0"/>
                    </a:p>
                  </a:txBody>
                  <a:tcPr anchor="ctr"/>
                </a:tc>
                <a:tc>
                  <a:txBody>
                    <a:bodyPr/>
                    <a:lstStyle/>
                    <a:p>
                      <a:pPr algn="ctr"/>
                      <a:r>
                        <a:rPr lang="en-US" dirty="0"/>
                        <a:t>-38</a:t>
                      </a:r>
                      <a:endParaRPr lang="en-MY" dirty="0"/>
                    </a:p>
                  </a:txBody>
                  <a:tcPr anchor="ctr"/>
                </a:tc>
                <a:extLst>
                  <a:ext uri="{0D108BD9-81ED-4DB2-BD59-A6C34878D82A}">
                    <a16:rowId xmlns:a16="http://schemas.microsoft.com/office/drawing/2014/main" val="2439385512"/>
                  </a:ext>
                </a:extLst>
              </a:tr>
              <a:tr h="478162">
                <a:tc>
                  <a:txBody>
                    <a:bodyPr/>
                    <a:lstStyle/>
                    <a:p>
                      <a:pPr algn="ctr"/>
                      <a:r>
                        <a:rPr lang="en-US" dirty="0"/>
                        <a:t>PAT/LAT</a:t>
                      </a:r>
                      <a:endParaRPr lang="en-MY" dirty="0"/>
                    </a:p>
                  </a:txBody>
                  <a:tcPr anchor="ctr"/>
                </a:tc>
                <a:tc>
                  <a:txBody>
                    <a:bodyPr/>
                    <a:lstStyle/>
                    <a:p>
                      <a:pPr algn="ctr"/>
                      <a:r>
                        <a:rPr lang="en-US" dirty="0"/>
                        <a:t>8</a:t>
                      </a:r>
                      <a:endParaRPr lang="en-MY" dirty="0"/>
                    </a:p>
                  </a:txBody>
                  <a:tcPr anchor="ctr"/>
                </a:tc>
                <a:tc>
                  <a:txBody>
                    <a:bodyPr/>
                    <a:lstStyle/>
                    <a:p>
                      <a:pPr algn="ctr"/>
                      <a:r>
                        <a:rPr lang="en-US" dirty="0"/>
                        <a:t>-36</a:t>
                      </a:r>
                      <a:endParaRPr lang="en-MY" dirty="0"/>
                    </a:p>
                  </a:txBody>
                  <a:tcPr anchor="ctr"/>
                </a:tc>
                <a:extLst>
                  <a:ext uri="{0D108BD9-81ED-4DB2-BD59-A6C34878D82A}">
                    <a16:rowId xmlns:a16="http://schemas.microsoft.com/office/drawing/2014/main" val="2029506451"/>
                  </a:ext>
                </a:extLst>
              </a:tr>
              <a:tr h="478162">
                <a:tc>
                  <a:txBody>
                    <a:bodyPr/>
                    <a:lstStyle/>
                    <a:p>
                      <a:pPr algn="ctr"/>
                      <a:r>
                        <a:rPr lang="en-US" dirty="0"/>
                        <a:t>EBITDA</a:t>
                      </a:r>
                      <a:endParaRPr lang="en-MY" dirty="0"/>
                    </a:p>
                  </a:txBody>
                  <a:tcPr anchor="ctr"/>
                </a:tc>
                <a:tc>
                  <a:txBody>
                    <a:bodyPr/>
                    <a:lstStyle/>
                    <a:p>
                      <a:pPr algn="ctr"/>
                      <a:r>
                        <a:rPr lang="en-US" dirty="0"/>
                        <a:t>20</a:t>
                      </a:r>
                      <a:endParaRPr lang="en-MY" dirty="0"/>
                    </a:p>
                  </a:txBody>
                  <a:tcPr anchor="ctr"/>
                </a:tc>
                <a:tc>
                  <a:txBody>
                    <a:bodyPr/>
                    <a:lstStyle/>
                    <a:p>
                      <a:pPr algn="ctr"/>
                      <a:r>
                        <a:rPr lang="en-US" dirty="0"/>
                        <a:t>-29</a:t>
                      </a:r>
                      <a:endParaRPr lang="en-MY" dirty="0"/>
                    </a:p>
                  </a:txBody>
                  <a:tcPr anchor="ctr"/>
                </a:tc>
                <a:extLst>
                  <a:ext uri="{0D108BD9-81ED-4DB2-BD59-A6C34878D82A}">
                    <a16:rowId xmlns:a16="http://schemas.microsoft.com/office/drawing/2014/main" val="238652752"/>
                  </a:ext>
                </a:extLst>
              </a:tr>
            </a:tbl>
          </a:graphicData>
        </a:graphic>
      </p:graphicFrame>
      <p:graphicFrame>
        <p:nvGraphicFramePr>
          <p:cNvPr id="35" name="Chart 34">
            <a:extLst>
              <a:ext uri="{FF2B5EF4-FFF2-40B4-BE49-F238E27FC236}">
                <a16:creationId xmlns:a16="http://schemas.microsoft.com/office/drawing/2014/main" id="{5671E1FF-8670-903E-1706-D240B6C4B06B}"/>
              </a:ext>
            </a:extLst>
          </p:cNvPr>
          <p:cNvGraphicFramePr/>
          <p:nvPr>
            <p:extLst>
              <p:ext uri="{D42A27DB-BD31-4B8C-83A1-F6EECF244321}">
                <p14:modId xmlns:p14="http://schemas.microsoft.com/office/powerpoint/2010/main" val="4153504369"/>
              </p:ext>
            </p:extLst>
          </p:nvPr>
        </p:nvGraphicFramePr>
        <p:xfrm>
          <a:off x="5391601" y="1741059"/>
          <a:ext cx="6207225" cy="337588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278AE567-BB86-4CBF-8BB3-181E0542ED37}"/>
              </a:ext>
            </a:extLst>
          </p:cNvPr>
          <p:cNvPicPr>
            <a:picLocks noChangeAspect="1"/>
          </p:cNvPicPr>
          <p:nvPr/>
        </p:nvPicPr>
        <p:blipFill>
          <a:blip r:embed="rId5"/>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379170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65885-1A90-4105-039C-E89D12F7E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08F1A-32A4-1651-F7F1-8DC4D126B2CA}"/>
              </a:ext>
            </a:extLst>
          </p:cNvPr>
          <p:cNvSpPr>
            <a:spLocks noGrp="1"/>
          </p:cNvSpPr>
          <p:nvPr>
            <p:ph type="title"/>
          </p:nvPr>
        </p:nvSpPr>
        <p:spPr>
          <a:xfrm>
            <a:off x="329649" y="-795"/>
            <a:ext cx="10515600" cy="1325563"/>
          </a:xfrm>
        </p:spPr>
        <p:txBody>
          <a:bodyPr>
            <a:normAutofit/>
          </a:bodyPr>
          <a:lstStyle/>
          <a:p>
            <a:r>
              <a:rPr lang="en-US" sz="4000" dirty="0"/>
              <a:t>Segments Comparison </a:t>
            </a:r>
            <a:r>
              <a:rPr lang="en-US" sz="4000" dirty="0" err="1"/>
              <a:t>QoQ</a:t>
            </a:r>
            <a:r>
              <a:rPr lang="en-US" sz="4000" dirty="0"/>
              <a:t> RM’ mils</a:t>
            </a:r>
            <a:endParaRPr lang="en-MY" sz="4000" dirty="0"/>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EBEDDFCC-FA0A-FBFA-1792-6687F50498E3}"/>
                  </a:ext>
                </a:extLst>
              </p14:cNvPr>
              <p14:cNvContentPartPr/>
              <p14:nvPr/>
            </p14:nvContentPartPr>
            <p14:xfrm>
              <a:off x="8941661" y="2396842"/>
              <a:ext cx="360" cy="360"/>
            </p14:xfrm>
          </p:contentPart>
        </mc:Choice>
        <mc:Fallback xmlns="">
          <p:pic>
            <p:nvPicPr>
              <p:cNvPr id="18" name="Ink 17">
                <a:extLst>
                  <a:ext uri="{FF2B5EF4-FFF2-40B4-BE49-F238E27FC236}">
                    <a16:creationId xmlns:a16="http://schemas.microsoft.com/office/drawing/2014/main" id="{EBEDDFCC-FA0A-FBFA-1792-6687F50498E3}"/>
                  </a:ext>
                </a:extLst>
              </p:cNvPr>
              <p:cNvPicPr/>
              <p:nvPr/>
            </p:nvPicPr>
            <p:blipFill>
              <a:blip r:embed="rId3"/>
              <a:stretch>
                <a:fillRect/>
              </a:stretch>
            </p:blipFill>
            <p:spPr>
              <a:xfrm>
                <a:off x="8935541" y="2390722"/>
                <a:ext cx="12600" cy="12600"/>
              </a:xfrm>
              <a:prstGeom prst="rect">
                <a:avLst/>
              </a:prstGeom>
            </p:spPr>
          </p:pic>
        </mc:Fallback>
      </mc:AlternateContent>
      <p:graphicFrame>
        <p:nvGraphicFramePr>
          <p:cNvPr id="19" name="Content Placeholder 18">
            <a:extLst>
              <a:ext uri="{FF2B5EF4-FFF2-40B4-BE49-F238E27FC236}">
                <a16:creationId xmlns:a16="http://schemas.microsoft.com/office/drawing/2014/main" id="{276542E0-0ED6-8A56-9674-3176F8F41D38}"/>
              </a:ext>
            </a:extLst>
          </p:cNvPr>
          <p:cNvGraphicFramePr>
            <a:graphicFrameLocks noGrp="1"/>
          </p:cNvGraphicFramePr>
          <p:nvPr>
            <p:ph sz="quarter" idx="4"/>
            <p:extLst>
              <p:ext uri="{D42A27DB-BD31-4B8C-83A1-F6EECF244321}">
                <p14:modId xmlns:p14="http://schemas.microsoft.com/office/powerpoint/2010/main" val="3976258816"/>
              </p:ext>
            </p:extLst>
          </p:nvPr>
        </p:nvGraphicFramePr>
        <p:xfrm>
          <a:off x="6096000" y="1586706"/>
          <a:ext cx="5475740" cy="3684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10">
            <a:extLst>
              <a:ext uri="{FF2B5EF4-FFF2-40B4-BE49-F238E27FC236}">
                <a16:creationId xmlns:a16="http://schemas.microsoft.com/office/drawing/2014/main" id="{F3488AF6-7EFE-71B1-CA79-B12D2C932A36}"/>
              </a:ext>
            </a:extLst>
          </p:cNvPr>
          <p:cNvGraphicFramePr>
            <a:graphicFrameLocks noGrp="1"/>
          </p:cNvGraphicFramePr>
          <p:nvPr>
            <p:ph sz="half" idx="2"/>
            <p:extLst>
              <p:ext uri="{D42A27DB-BD31-4B8C-83A1-F6EECF244321}">
                <p14:modId xmlns:p14="http://schemas.microsoft.com/office/powerpoint/2010/main" val="2007197262"/>
              </p:ext>
            </p:extLst>
          </p:nvPr>
        </p:nvGraphicFramePr>
        <p:xfrm>
          <a:off x="599157" y="2039403"/>
          <a:ext cx="5157786" cy="2779194"/>
        </p:xfrm>
        <a:graphic>
          <a:graphicData uri="http://schemas.openxmlformats.org/drawingml/2006/table">
            <a:tbl>
              <a:tblPr firstRow="1" bandRow="1">
                <a:tableStyleId>{2A488322-F2BA-4B5B-9748-0D474271808F}</a:tableStyleId>
              </a:tblPr>
              <a:tblGrid>
                <a:gridCol w="1719262">
                  <a:extLst>
                    <a:ext uri="{9D8B030D-6E8A-4147-A177-3AD203B41FA5}">
                      <a16:colId xmlns:a16="http://schemas.microsoft.com/office/drawing/2014/main" val="1050788868"/>
                    </a:ext>
                  </a:extLst>
                </a:gridCol>
                <a:gridCol w="1719262">
                  <a:extLst>
                    <a:ext uri="{9D8B030D-6E8A-4147-A177-3AD203B41FA5}">
                      <a16:colId xmlns:a16="http://schemas.microsoft.com/office/drawing/2014/main" val="559006710"/>
                    </a:ext>
                  </a:extLst>
                </a:gridCol>
                <a:gridCol w="1719262">
                  <a:extLst>
                    <a:ext uri="{9D8B030D-6E8A-4147-A177-3AD203B41FA5}">
                      <a16:colId xmlns:a16="http://schemas.microsoft.com/office/drawing/2014/main" val="122742121"/>
                    </a:ext>
                  </a:extLst>
                </a:gridCol>
              </a:tblGrid>
              <a:tr h="370840">
                <a:tc>
                  <a:txBody>
                    <a:bodyPr/>
                    <a:lstStyle/>
                    <a:p>
                      <a:pPr algn="ctr"/>
                      <a:r>
                        <a:rPr lang="en-US" dirty="0"/>
                        <a:t>Segments</a:t>
                      </a:r>
                      <a:endParaRPr lang="en-MY" dirty="0"/>
                    </a:p>
                  </a:txBody>
                  <a:tcPr anchor="ctr"/>
                </a:tc>
                <a:tc>
                  <a:txBody>
                    <a:bodyPr/>
                    <a:lstStyle/>
                    <a:p>
                      <a:pPr algn="ctr"/>
                      <a:r>
                        <a:rPr lang="en-US" dirty="0"/>
                        <a:t>Q1 FY2024</a:t>
                      </a:r>
                      <a:endParaRPr lang="en-MY" dirty="0"/>
                    </a:p>
                  </a:txBody>
                  <a:tcPr anchor="ctr"/>
                </a:tc>
                <a:tc>
                  <a:txBody>
                    <a:bodyPr/>
                    <a:lstStyle/>
                    <a:p>
                      <a:pPr algn="ctr"/>
                      <a:r>
                        <a:rPr lang="en-US" dirty="0"/>
                        <a:t>Q4 FY2023</a:t>
                      </a:r>
                      <a:endParaRPr lang="en-MY" dirty="0"/>
                    </a:p>
                  </a:txBody>
                  <a:tcPr anchor="ctr"/>
                </a:tc>
                <a:extLst>
                  <a:ext uri="{0D108BD9-81ED-4DB2-BD59-A6C34878D82A}">
                    <a16:rowId xmlns:a16="http://schemas.microsoft.com/office/drawing/2014/main" val="4105538014"/>
                  </a:ext>
                </a:extLst>
              </a:tr>
              <a:tr h="370840">
                <a:tc>
                  <a:txBody>
                    <a:bodyPr/>
                    <a:lstStyle/>
                    <a:p>
                      <a:pPr algn="ctr"/>
                      <a:r>
                        <a:rPr lang="en-US" dirty="0"/>
                        <a:t>HDD</a:t>
                      </a:r>
                      <a:endParaRPr lang="en-MY" dirty="0"/>
                    </a:p>
                  </a:txBody>
                  <a:tcPr anchor="ctr"/>
                </a:tc>
                <a:tc>
                  <a:txBody>
                    <a:bodyPr/>
                    <a:lstStyle/>
                    <a:p>
                      <a:pPr algn="ctr"/>
                      <a:r>
                        <a:rPr lang="en-US" dirty="0"/>
                        <a:t>23</a:t>
                      </a:r>
                      <a:endParaRPr lang="en-MY" dirty="0"/>
                    </a:p>
                  </a:txBody>
                  <a:tcPr anchor="ctr"/>
                </a:tc>
                <a:tc>
                  <a:txBody>
                    <a:bodyPr/>
                    <a:lstStyle/>
                    <a:p>
                      <a:pPr algn="ctr"/>
                      <a:r>
                        <a:rPr lang="en-US" dirty="0"/>
                        <a:t>16</a:t>
                      </a:r>
                      <a:endParaRPr lang="en-MY" dirty="0"/>
                    </a:p>
                  </a:txBody>
                  <a:tcPr anchor="ctr"/>
                </a:tc>
                <a:extLst>
                  <a:ext uri="{0D108BD9-81ED-4DB2-BD59-A6C34878D82A}">
                    <a16:rowId xmlns:a16="http://schemas.microsoft.com/office/drawing/2014/main" val="1316941932"/>
                  </a:ext>
                </a:extLst>
              </a:tr>
              <a:tr h="370840">
                <a:tc>
                  <a:txBody>
                    <a:bodyPr/>
                    <a:lstStyle/>
                    <a:p>
                      <a:pPr algn="ctr"/>
                      <a:r>
                        <a:rPr lang="en-US" dirty="0"/>
                        <a:t>Automotive</a:t>
                      </a:r>
                      <a:endParaRPr lang="en-MY" dirty="0"/>
                    </a:p>
                  </a:txBody>
                  <a:tcPr anchor="ctr"/>
                </a:tc>
                <a:tc>
                  <a:txBody>
                    <a:bodyPr/>
                    <a:lstStyle/>
                    <a:p>
                      <a:pPr algn="ctr"/>
                      <a:r>
                        <a:rPr lang="en-US" dirty="0"/>
                        <a:t>32</a:t>
                      </a:r>
                      <a:endParaRPr lang="en-MY" dirty="0"/>
                    </a:p>
                  </a:txBody>
                  <a:tcPr anchor="ctr"/>
                </a:tc>
                <a:tc>
                  <a:txBody>
                    <a:bodyPr/>
                    <a:lstStyle/>
                    <a:p>
                      <a:pPr algn="ctr"/>
                      <a:r>
                        <a:rPr lang="en-US" dirty="0"/>
                        <a:t>28</a:t>
                      </a:r>
                      <a:endParaRPr lang="en-MY" dirty="0"/>
                    </a:p>
                  </a:txBody>
                  <a:tcPr anchor="ctr"/>
                </a:tc>
                <a:extLst>
                  <a:ext uri="{0D108BD9-81ED-4DB2-BD59-A6C34878D82A}">
                    <a16:rowId xmlns:a16="http://schemas.microsoft.com/office/drawing/2014/main" val="1165786040"/>
                  </a:ext>
                </a:extLst>
              </a:tr>
              <a:tr h="370840">
                <a:tc>
                  <a:txBody>
                    <a:bodyPr/>
                    <a:lstStyle/>
                    <a:p>
                      <a:pPr algn="ctr"/>
                      <a:r>
                        <a:rPr lang="en-US" dirty="0"/>
                        <a:t>Camera</a:t>
                      </a:r>
                      <a:endParaRPr lang="en-MY" dirty="0"/>
                    </a:p>
                  </a:txBody>
                  <a:tcPr anchor="ctr"/>
                </a:tc>
                <a:tc>
                  <a:txBody>
                    <a:bodyPr/>
                    <a:lstStyle/>
                    <a:p>
                      <a:pPr algn="ctr"/>
                      <a:r>
                        <a:rPr lang="en-US" dirty="0"/>
                        <a:t>6</a:t>
                      </a:r>
                      <a:endParaRPr lang="en-MY" dirty="0"/>
                    </a:p>
                  </a:txBody>
                  <a:tcPr anchor="ctr"/>
                </a:tc>
                <a:tc>
                  <a:txBody>
                    <a:bodyPr/>
                    <a:lstStyle/>
                    <a:p>
                      <a:pPr algn="ctr"/>
                      <a:r>
                        <a:rPr lang="en-US" dirty="0"/>
                        <a:t>3</a:t>
                      </a:r>
                      <a:endParaRPr lang="en-MY" dirty="0"/>
                    </a:p>
                  </a:txBody>
                  <a:tcPr anchor="ctr"/>
                </a:tc>
                <a:extLst>
                  <a:ext uri="{0D108BD9-81ED-4DB2-BD59-A6C34878D82A}">
                    <a16:rowId xmlns:a16="http://schemas.microsoft.com/office/drawing/2014/main" val="2432527536"/>
                  </a:ext>
                </a:extLst>
              </a:tr>
              <a:tr h="370840">
                <a:tc>
                  <a:txBody>
                    <a:bodyPr/>
                    <a:lstStyle/>
                    <a:p>
                      <a:pPr algn="ctr"/>
                      <a:r>
                        <a:rPr lang="en-US" dirty="0"/>
                        <a:t>EMS</a:t>
                      </a:r>
                      <a:endParaRPr lang="en-MY" dirty="0"/>
                    </a:p>
                  </a:txBody>
                  <a:tcPr anchor="ctr"/>
                </a:tc>
                <a:tc>
                  <a:txBody>
                    <a:bodyPr/>
                    <a:lstStyle/>
                    <a:p>
                      <a:pPr algn="ctr"/>
                      <a:r>
                        <a:rPr lang="en-US" dirty="0"/>
                        <a:t>32</a:t>
                      </a:r>
                      <a:endParaRPr lang="en-MY" dirty="0"/>
                    </a:p>
                  </a:txBody>
                  <a:tcPr anchor="ctr"/>
                </a:tc>
                <a:tc>
                  <a:txBody>
                    <a:bodyPr/>
                    <a:lstStyle/>
                    <a:p>
                      <a:pPr algn="ctr"/>
                      <a:r>
                        <a:rPr lang="en-US" dirty="0"/>
                        <a:t>51</a:t>
                      </a:r>
                      <a:endParaRPr lang="en-MY" dirty="0"/>
                    </a:p>
                  </a:txBody>
                  <a:tcPr anchor="ctr"/>
                </a:tc>
                <a:extLst>
                  <a:ext uri="{0D108BD9-81ED-4DB2-BD59-A6C34878D82A}">
                    <a16:rowId xmlns:a16="http://schemas.microsoft.com/office/drawing/2014/main" val="1629284365"/>
                  </a:ext>
                </a:extLst>
              </a:tr>
              <a:tr h="511108">
                <a:tc>
                  <a:txBody>
                    <a:bodyPr/>
                    <a:lstStyle/>
                    <a:p>
                      <a:pPr algn="ctr"/>
                      <a:r>
                        <a:rPr lang="en-US" dirty="0"/>
                        <a:t>PPE</a:t>
                      </a:r>
                      <a:endParaRPr lang="en-MY" dirty="0"/>
                    </a:p>
                  </a:txBody>
                  <a:tcPr anchor="ctr"/>
                </a:tc>
                <a:tc>
                  <a:txBody>
                    <a:bodyPr/>
                    <a:lstStyle/>
                    <a:p>
                      <a:pPr algn="ctr"/>
                      <a:r>
                        <a:rPr lang="en-US" dirty="0"/>
                        <a:t>0.3</a:t>
                      </a:r>
                      <a:endParaRPr lang="en-MY" dirty="0"/>
                    </a:p>
                  </a:txBody>
                  <a:tcPr anchor="ctr"/>
                </a:tc>
                <a:tc>
                  <a:txBody>
                    <a:bodyPr/>
                    <a:lstStyle/>
                    <a:p>
                      <a:pPr algn="ctr"/>
                      <a:r>
                        <a:rPr lang="en-US" dirty="0"/>
                        <a:t>1</a:t>
                      </a:r>
                      <a:endParaRPr lang="en-MY" dirty="0"/>
                    </a:p>
                  </a:txBody>
                  <a:tcPr anchor="ctr"/>
                </a:tc>
                <a:extLst>
                  <a:ext uri="{0D108BD9-81ED-4DB2-BD59-A6C34878D82A}">
                    <a16:rowId xmlns:a16="http://schemas.microsoft.com/office/drawing/2014/main" val="3000479393"/>
                  </a:ext>
                </a:extLst>
              </a:tr>
              <a:tr h="413886">
                <a:tc>
                  <a:txBody>
                    <a:bodyPr/>
                    <a:lstStyle/>
                    <a:p>
                      <a:pPr algn="ctr"/>
                      <a:r>
                        <a:rPr lang="en-US" dirty="0"/>
                        <a:t>Total</a:t>
                      </a:r>
                      <a:endParaRPr lang="en-MY" dirty="0"/>
                    </a:p>
                  </a:txBody>
                  <a:tcPr anchor="ctr"/>
                </a:tc>
                <a:tc>
                  <a:txBody>
                    <a:bodyPr/>
                    <a:lstStyle/>
                    <a:p>
                      <a:pPr algn="ctr"/>
                      <a:r>
                        <a:rPr lang="en-US" dirty="0"/>
                        <a:t>94</a:t>
                      </a:r>
                    </a:p>
                  </a:txBody>
                  <a:tcPr anchor="ctr"/>
                </a:tc>
                <a:tc>
                  <a:txBody>
                    <a:bodyPr/>
                    <a:lstStyle/>
                    <a:p>
                      <a:pPr algn="ctr"/>
                      <a:r>
                        <a:rPr lang="en-US" dirty="0"/>
                        <a:t>100</a:t>
                      </a:r>
                      <a:endParaRPr lang="en-MY" dirty="0"/>
                    </a:p>
                  </a:txBody>
                  <a:tcPr anchor="ctr"/>
                </a:tc>
                <a:extLst>
                  <a:ext uri="{0D108BD9-81ED-4DB2-BD59-A6C34878D82A}">
                    <a16:rowId xmlns:a16="http://schemas.microsoft.com/office/drawing/2014/main" val="1728601429"/>
                  </a:ext>
                </a:extLst>
              </a:tr>
            </a:tbl>
          </a:graphicData>
        </a:graphic>
      </p:graphicFrame>
      <p:pic>
        <p:nvPicPr>
          <p:cNvPr id="7" name="Picture 6">
            <a:extLst>
              <a:ext uri="{FF2B5EF4-FFF2-40B4-BE49-F238E27FC236}">
                <a16:creationId xmlns:a16="http://schemas.microsoft.com/office/drawing/2014/main" id="{6D4F6F50-5ADF-42C0-9F07-53F0A3C244A2}"/>
              </a:ext>
            </a:extLst>
          </p:cNvPr>
          <p:cNvPicPr>
            <a:picLocks noChangeAspect="1"/>
          </p:cNvPicPr>
          <p:nvPr/>
        </p:nvPicPr>
        <p:blipFill>
          <a:blip r:embed="rId5"/>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342206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BFC6-3B01-55EA-4803-3927FB6F4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F3440-0DF9-7E14-A511-0FC2DF091092}"/>
              </a:ext>
            </a:extLst>
          </p:cNvPr>
          <p:cNvSpPr>
            <a:spLocks noGrp="1"/>
          </p:cNvSpPr>
          <p:nvPr>
            <p:ph type="title"/>
          </p:nvPr>
        </p:nvSpPr>
        <p:spPr>
          <a:xfrm>
            <a:off x="271897" y="0"/>
            <a:ext cx="10515600" cy="1325563"/>
          </a:xfrm>
        </p:spPr>
        <p:txBody>
          <a:bodyPr>
            <a:normAutofit/>
          </a:bodyPr>
          <a:lstStyle/>
          <a:p>
            <a:r>
              <a:rPr lang="en-US" sz="4000" dirty="0"/>
              <a:t>Financials YoY RM’ mils</a:t>
            </a:r>
            <a:endParaRPr lang="en-MY" sz="4000" dirty="0"/>
          </a:p>
        </p:txBody>
      </p:sp>
      <p:graphicFrame>
        <p:nvGraphicFramePr>
          <p:cNvPr id="24" name="Table 23">
            <a:extLst>
              <a:ext uri="{FF2B5EF4-FFF2-40B4-BE49-F238E27FC236}">
                <a16:creationId xmlns:a16="http://schemas.microsoft.com/office/drawing/2014/main" id="{5E597BC7-E29B-0ED4-A9A6-8B6C78FC3CB2}"/>
              </a:ext>
            </a:extLst>
          </p:cNvPr>
          <p:cNvGraphicFramePr>
            <a:graphicFrameLocks noGrp="1"/>
          </p:cNvGraphicFramePr>
          <p:nvPr>
            <p:extLst>
              <p:ext uri="{D42A27DB-BD31-4B8C-83A1-F6EECF244321}">
                <p14:modId xmlns:p14="http://schemas.microsoft.com/office/powerpoint/2010/main" val="232160398"/>
              </p:ext>
            </p:extLst>
          </p:nvPr>
        </p:nvGraphicFramePr>
        <p:xfrm>
          <a:off x="510139" y="2501899"/>
          <a:ext cx="4730799" cy="1854200"/>
        </p:xfrm>
        <a:graphic>
          <a:graphicData uri="http://schemas.openxmlformats.org/drawingml/2006/table">
            <a:tbl>
              <a:tblPr firstRow="1" bandRow="1">
                <a:tableStyleId>{2A488322-F2BA-4B5B-9748-0D474271808F}</a:tableStyleId>
              </a:tblPr>
              <a:tblGrid>
                <a:gridCol w="1270535">
                  <a:extLst>
                    <a:ext uri="{9D8B030D-6E8A-4147-A177-3AD203B41FA5}">
                      <a16:colId xmlns:a16="http://schemas.microsoft.com/office/drawing/2014/main" val="594783871"/>
                    </a:ext>
                  </a:extLst>
                </a:gridCol>
                <a:gridCol w="1694046">
                  <a:extLst>
                    <a:ext uri="{9D8B030D-6E8A-4147-A177-3AD203B41FA5}">
                      <a16:colId xmlns:a16="http://schemas.microsoft.com/office/drawing/2014/main" val="2517555716"/>
                    </a:ext>
                  </a:extLst>
                </a:gridCol>
                <a:gridCol w="1766218">
                  <a:extLst>
                    <a:ext uri="{9D8B030D-6E8A-4147-A177-3AD203B41FA5}">
                      <a16:colId xmlns:a16="http://schemas.microsoft.com/office/drawing/2014/main" val="2334453087"/>
                    </a:ext>
                  </a:extLst>
                </a:gridCol>
              </a:tblGrid>
              <a:tr h="370840">
                <a:tc>
                  <a:txBody>
                    <a:bodyPr/>
                    <a:lstStyle/>
                    <a:p>
                      <a:pPr algn="ctr"/>
                      <a:endParaRPr lang="en-MY" dirty="0"/>
                    </a:p>
                  </a:txBody>
                  <a:tcPr anchor="ctr"/>
                </a:tc>
                <a:tc>
                  <a:txBody>
                    <a:bodyPr/>
                    <a:lstStyle/>
                    <a:p>
                      <a:pPr algn="ctr"/>
                      <a:r>
                        <a:rPr lang="en-US" dirty="0"/>
                        <a:t>Q1 FY2024</a:t>
                      </a:r>
                      <a:endParaRPr lang="en-MY" dirty="0"/>
                    </a:p>
                  </a:txBody>
                  <a:tcPr anchor="ctr"/>
                </a:tc>
                <a:tc>
                  <a:txBody>
                    <a:bodyPr/>
                    <a:lstStyle/>
                    <a:p>
                      <a:pPr algn="ctr"/>
                      <a:r>
                        <a:rPr lang="en-US" dirty="0"/>
                        <a:t>Q1 FY2023</a:t>
                      </a:r>
                      <a:endParaRPr lang="en-MY" dirty="0"/>
                    </a:p>
                  </a:txBody>
                  <a:tcPr anchor="ctr"/>
                </a:tc>
                <a:extLst>
                  <a:ext uri="{0D108BD9-81ED-4DB2-BD59-A6C34878D82A}">
                    <a16:rowId xmlns:a16="http://schemas.microsoft.com/office/drawing/2014/main" val="519167707"/>
                  </a:ext>
                </a:extLst>
              </a:tr>
              <a:tr h="370840">
                <a:tc>
                  <a:txBody>
                    <a:bodyPr/>
                    <a:lstStyle/>
                    <a:p>
                      <a:pPr algn="ctr"/>
                      <a:r>
                        <a:rPr lang="en-US" dirty="0"/>
                        <a:t>Revenue</a:t>
                      </a:r>
                      <a:endParaRPr lang="en-MY" dirty="0"/>
                    </a:p>
                  </a:txBody>
                  <a:tcPr anchor="ctr"/>
                </a:tc>
                <a:tc>
                  <a:txBody>
                    <a:bodyPr/>
                    <a:lstStyle/>
                    <a:p>
                      <a:pPr algn="ctr"/>
                      <a:r>
                        <a:rPr lang="en-US" dirty="0"/>
                        <a:t>94</a:t>
                      </a:r>
                      <a:endParaRPr lang="en-MY" dirty="0"/>
                    </a:p>
                  </a:txBody>
                  <a:tcPr anchor="ctr"/>
                </a:tc>
                <a:tc>
                  <a:txBody>
                    <a:bodyPr/>
                    <a:lstStyle/>
                    <a:p>
                      <a:pPr algn="ctr"/>
                      <a:r>
                        <a:rPr lang="en-US" dirty="0"/>
                        <a:t>83</a:t>
                      </a:r>
                      <a:endParaRPr lang="en-MY" dirty="0"/>
                    </a:p>
                  </a:txBody>
                  <a:tcPr anchor="ctr"/>
                </a:tc>
                <a:extLst>
                  <a:ext uri="{0D108BD9-81ED-4DB2-BD59-A6C34878D82A}">
                    <a16:rowId xmlns:a16="http://schemas.microsoft.com/office/drawing/2014/main" val="1388279968"/>
                  </a:ext>
                </a:extLst>
              </a:tr>
              <a:tr h="370840">
                <a:tc>
                  <a:txBody>
                    <a:bodyPr/>
                    <a:lstStyle/>
                    <a:p>
                      <a:pPr algn="ctr"/>
                      <a:r>
                        <a:rPr lang="en-US" dirty="0"/>
                        <a:t>PBT/LBT</a:t>
                      </a:r>
                      <a:endParaRPr lang="en-MY" dirty="0"/>
                    </a:p>
                  </a:txBody>
                  <a:tcPr anchor="ctr"/>
                </a:tc>
                <a:tc>
                  <a:txBody>
                    <a:bodyPr/>
                    <a:lstStyle/>
                    <a:p>
                      <a:pPr algn="ctr"/>
                      <a:r>
                        <a:rPr lang="en-US" dirty="0"/>
                        <a:t>13</a:t>
                      </a:r>
                      <a:endParaRPr lang="en-MY" dirty="0"/>
                    </a:p>
                  </a:txBody>
                  <a:tcPr anchor="ctr"/>
                </a:tc>
                <a:tc>
                  <a:txBody>
                    <a:bodyPr/>
                    <a:lstStyle/>
                    <a:p>
                      <a:pPr algn="ctr"/>
                      <a:r>
                        <a:rPr lang="en-US" dirty="0"/>
                        <a:t>-0.5</a:t>
                      </a:r>
                      <a:endParaRPr lang="en-MY" dirty="0"/>
                    </a:p>
                  </a:txBody>
                  <a:tcPr anchor="ctr"/>
                </a:tc>
                <a:extLst>
                  <a:ext uri="{0D108BD9-81ED-4DB2-BD59-A6C34878D82A}">
                    <a16:rowId xmlns:a16="http://schemas.microsoft.com/office/drawing/2014/main" val="623773928"/>
                  </a:ext>
                </a:extLst>
              </a:tr>
              <a:tr h="370840">
                <a:tc>
                  <a:txBody>
                    <a:bodyPr/>
                    <a:lstStyle/>
                    <a:p>
                      <a:pPr algn="ctr"/>
                      <a:r>
                        <a:rPr lang="en-US" dirty="0"/>
                        <a:t>PAT/LBT</a:t>
                      </a:r>
                      <a:endParaRPr lang="en-MY" dirty="0"/>
                    </a:p>
                  </a:txBody>
                  <a:tcPr anchor="ctr"/>
                </a:tc>
                <a:tc>
                  <a:txBody>
                    <a:bodyPr/>
                    <a:lstStyle/>
                    <a:p>
                      <a:pPr algn="ctr"/>
                      <a:r>
                        <a:rPr lang="en-US" dirty="0"/>
                        <a:t>8</a:t>
                      </a:r>
                      <a:endParaRPr lang="en-MY" dirty="0"/>
                    </a:p>
                  </a:txBody>
                  <a:tcPr anchor="ctr"/>
                </a:tc>
                <a:tc>
                  <a:txBody>
                    <a:bodyPr/>
                    <a:lstStyle/>
                    <a:p>
                      <a:pPr algn="ctr"/>
                      <a:r>
                        <a:rPr lang="en-US" dirty="0"/>
                        <a:t>-4</a:t>
                      </a:r>
                      <a:endParaRPr lang="en-MY" dirty="0"/>
                    </a:p>
                  </a:txBody>
                  <a:tcPr anchor="ctr"/>
                </a:tc>
                <a:extLst>
                  <a:ext uri="{0D108BD9-81ED-4DB2-BD59-A6C34878D82A}">
                    <a16:rowId xmlns:a16="http://schemas.microsoft.com/office/drawing/2014/main" val="3161199236"/>
                  </a:ext>
                </a:extLst>
              </a:tr>
              <a:tr h="370840">
                <a:tc>
                  <a:txBody>
                    <a:bodyPr/>
                    <a:lstStyle/>
                    <a:p>
                      <a:pPr algn="ctr"/>
                      <a:r>
                        <a:rPr lang="en-US" dirty="0"/>
                        <a:t>EBITDA</a:t>
                      </a:r>
                      <a:endParaRPr lang="en-MY" dirty="0"/>
                    </a:p>
                  </a:txBody>
                  <a:tcPr anchor="ctr"/>
                </a:tc>
                <a:tc>
                  <a:txBody>
                    <a:bodyPr/>
                    <a:lstStyle/>
                    <a:p>
                      <a:pPr algn="ctr"/>
                      <a:r>
                        <a:rPr lang="en-US" dirty="0"/>
                        <a:t>20</a:t>
                      </a:r>
                    </a:p>
                  </a:txBody>
                  <a:tcPr anchor="ctr"/>
                </a:tc>
                <a:tc>
                  <a:txBody>
                    <a:bodyPr/>
                    <a:lstStyle/>
                    <a:p>
                      <a:pPr algn="ctr"/>
                      <a:r>
                        <a:rPr lang="en-US" dirty="0"/>
                        <a:t>8</a:t>
                      </a:r>
                      <a:endParaRPr lang="en-MY" dirty="0"/>
                    </a:p>
                  </a:txBody>
                  <a:tcPr anchor="ctr"/>
                </a:tc>
                <a:extLst>
                  <a:ext uri="{0D108BD9-81ED-4DB2-BD59-A6C34878D82A}">
                    <a16:rowId xmlns:a16="http://schemas.microsoft.com/office/drawing/2014/main" val="3963726974"/>
                  </a:ext>
                </a:extLst>
              </a:tr>
            </a:tbl>
          </a:graphicData>
        </a:graphic>
      </p:graphicFrame>
      <p:graphicFrame>
        <p:nvGraphicFramePr>
          <p:cNvPr id="35" name="Chart 34">
            <a:extLst>
              <a:ext uri="{FF2B5EF4-FFF2-40B4-BE49-F238E27FC236}">
                <a16:creationId xmlns:a16="http://schemas.microsoft.com/office/drawing/2014/main" id="{C8FDE748-D570-EFF3-2ABB-22668EDF60D0}"/>
              </a:ext>
            </a:extLst>
          </p:cNvPr>
          <p:cNvGraphicFramePr/>
          <p:nvPr>
            <p:extLst>
              <p:ext uri="{D42A27DB-BD31-4B8C-83A1-F6EECF244321}">
                <p14:modId xmlns:p14="http://schemas.microsoft.com/office/powerpoint/2010/main" val="860766182"/>
              </p:ext>
            </p:extLst>
          </p:nvPr>
        </p:nvGraphicFramePr>
        <p:xfrm>
          <a:off x="5529697" y="1684102"/>
          <a:ext cx="6168724" cy="348979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FE9C1432-AE38-4BC2-A325-CDC49BB06425}"/>
              </a:ext>
            </a:extLst>
          </p:cNvPr>
          <p:cNvPicPr>
            <a:picLocks noChangeAspect="1"/>
          </p:cNvPicPr>
          <p:nvPr/>
        </p:nvPicPr>
        <p:blipFill>
          <a:blip r:embed="rId3"/>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210020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D158C-41BD-B4E1-B62D-7943ACC81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4A318-B0CF-E496-63A7-7A6CC7F469E4}"/>
              </a:ext>
            </a:extLst>
          </p:cNvPr>
          <p:cNvSpPr>
            <a:spLocks noGrp="1"/>
          </p:cNvSpPr>
          <p:nvPr>
            <p:ph type="title"/>
          </p:nvPr>
        </p:nvSpPr>
        <p:spPr>
          <a:xfrm>
            <a:off x="348900" y="0"/>
            <a:ext cx="10515600" cy="1325563"/>
          </a:xfrm>
        </p:spPr>
        <p:txBody>
          <a:bodyPr>
            <a:normAutofit/>
          </a:bodyPr>
          <a:lstStyle/>
          <a:p>
            <a:r>
              <a:rPr lang="en-US" sz="4000" dirty="0"/>
              <a:t>Segments Comparison YoY RM’ mils</a:t>
            </a:r>
            <a:endParaRPr lang="en-MY" sz="4000" dirty="0"/>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173AEBCC-747E-57ED-68B9-49FDB359BBC6}"/>
                  </a:ext>
                </a:extLst>
              </p14:cNvPr>
              <p14:cNvContentPartPr/>
              <p14:nvPr/>
            </p14:nvContentPartPr>
            <p14:xfrm>
              <a:off x="8941661" y="2396842"/>
              <a:ext cx="360" cy="360"/>
            </p14:xfrm>
          </p:contentPart>
        </mc:Choice>
        <mc:Fallback xmlns="">
          <p:pic>
            <p:nvPicPr>
              <p:cNvPr id="18" name="Ink 17">
                <a:extLst>
                  <a:ext uri="{FF2B5EF4-FFF2-40B4-BE49-F238E27FC236}">
                    <a16:creationId xmlns:a16="http://schemas.microsoft.com/office/drawing/2014/main" id="{173AEBCC-747E-57ED-68B9-49FDB359BBC6}"/>
                  </a:ext>
                </a:extLst>
              </p:cNvPr>
              <p:cNvPicPr/>
              <p:nvPr/>
            </p:nvPicPr>
            <p:blipFill>
              <a:blip r:embed="rId3"/>
              <a:stretch>
                <a:fillRect/>
              </a:stretch>
            </p:blipFill>
            <p:spPr>
              <a:xfrm>
                <a:off x="8935541" y="2390722"/>
                <a:ext cx="12600" cy="12600"/>
              </a:xfrm>
              <a:prstGeom prst="rect">
                <a:avLst/>
              </a:prstGeom>
            </p:spPr>
          </p:pic>
        </mc:Fallback>
      </mc:AlternateContent>
      <p:graphicFrame>
        <p:nvGraphicFramePr>
          <p:cNvPr id="11" name="Content Placeholder 10">
            <a:extLst>
              <a:ext uri="{FF2B5EF4-FFF2-40B4-BE49-F238E27FC236}">
                <a16:creationId xmlns:a16="http://schemas.microsoft.com/office/drawing/2014/main" id="{4BFFCCBF-2FA4-38E0-F635-CF17997DAD9E}"/>
              </a:ext>
            </a:extLst>
          </p:cNvPr>
          <p:cNvGraphicFramePr>
            <a:graphicFrameLocks noGrp="1"/>
          </p:cNvGraphicFramePr>
          <p:nvPr>
            <p:ph sz="half" idx="2"/>
            <p:extLst>
              <p:ext uri="{D42A27DB-BD31-4B8C-83A1-F6EECF244321}">
                <p14:modId xmlns:p14="http://schemas.microsoft.com/office/powerpoint/2010/main" val="2668100927"/>
              </p:ext>
            </p:extLst>
          </p:nvPr>
        </p:nvGraphicFramePr>
        <p:xfrm>
          <a:off x="776173" y="2131060"/>
          <a:ext cx="5157786" cy="2595880"/>
        </p:xfrm>
        <a:graphic>
          <a:graphicData uri="http://schemas.openxmlformats.org/drawingml/2006/table">
            <a:tbl>
              <a:tblPr firstRow="1" bandRow="1">
                <a:tableStyleId>{2A488322-F2BA-4B5B-9748-0D474271808F}</a:tableStyleId>
              </a:tblPr>
              <a:tblGrid>
                <a:gridCol w="1719262">
                  <a:extLst>
                    <a:ext uri="{9D8B030D-6E8A-4147-A177-3AD203B41FA5}">
                      <a16:colId xmlns:a16="http://schemas.microsoft.com/office/drawing/2014/main" val="317189960"/>
                    </a:ext>
                  </a:extLst>
                </a:gridCol>
                <a:gridCol w="1719262">
                  <a:extLst>
                    <a:ext uri="{9D8B030D-6E8A-4147-A177-3AD203B41FA5}">
                      <a16:colId xmlns:a16="http://schemas.microsoft.com/office/drawing/2014/main" val="3016570019"/>
                    </a:ext>
                  </a:extLst>
                </a:gridCol>
                <a:gridCol w="1719262">
                  <a:extLst>
                    <a:ext uri="{9D8B030D-6E8A-4147-A177-3AD203B41FA5}">
                      <a16:colId xmlns:a16="http://schemas.microsoft.com/office/drawing/2014/main" val="1080238257"/>
                    </a:ext>
                  </a:extLst>
                </a:gridCol>
              </a:tblGrid>
              <a:tr h="370840">
                <a:tc>
                  <a:txBody>
                    <a:bodyPr/>
                    <a:lstStyle/>
                    <a:p>
                      <a:pPr algn="ctr"/>
                      <a:r>
                        <a:rPr lang="en-US" dirty="0"/>
                        <a:t>Segments</a:t>
                      </a:r>
                      <a:endParaRPr lang="en-MY" dirty="0"/>
                    </a:p>
                  </a:txBody>
                  <a:tcPr anchor="ctr"/>
                </a:tc>
                <a:tc>
                  <a:txBody>
                    <a:bodyPr/>
                    <a:lstStyle/>
                    <a:p>
                      <a:pPr algn="ctr"/>
                      <a:r>
                        <a:rPr lang="en-US" dirty="0"/>
                        <a:t>Q1 FY2024</a:t>
                      </a:r>
                      <a:endParaRPr lang="en-MY" dirty="0"/>
                    </a:p>
                  </a:txBody>
                  <a:tcPr anchor="ctr"/>
                </a:tc>
                <a:tc>
                  <a:txBody>
                    <a:bodyPr/>
                    <a:lstStyle/>
                    <a:p>
                      <a:pPr algn="ctr"/>
                      <a:r>
                        <a:rPr lang="en-US" dirty="0"/>
                        <a:t>Q1 FY2023</a:t>
                      </a:r>
                      <a:endParaRPr lang="en-MY" dirty="0"/>
                    </a:p>
                  </a:txBody>
                  <a:tcPr anchor="ctr"/>
                </a:tc>
                <a:extLst>
                  <a:ext uri="{0D108BD9-81ED-4DB2-BD59-A6C34878D82A}">
                    <a16:rowId xmlns:a16="http://schemas.microsoft.com/office/drawing/2014/main" val="2300011864"/>
                  </a:ext>
                </a:extLst>
              </a:tr>
              <a:tr h="370840">
                <a:tc>
                  <a:txBody>
                    <a:bodyPr/>
                    <a:lstStyle/>
                    <a:p>
                      <a:pPr algn="ctr"/>
                      <a:r>
                        <a:rPr lang="en-US" dirty="0"/>
                        <a:t>HDD</a:t>
                      </a:r>
                      <a:endParaRPr lang="en-MY" dirty="0"/>
                    </a:p>
                  </a:txBody>
                  <a:tcPr anchor="ctr"/>
                </a:tc>
                <a:tc>
                  <a:txBody>
                    <a:bodyPr/>
                    <a:lstStyle/>
                    <a:p>
                      <a:pPr algn="ctr"/>
                      <a:r>
                        <a:rPr lang="en-US" dirty="0"/>
                        <a:t>23</a:t>
                      </a:r>
                      <a:endParaRPr lang="en-MY" dirty="0"/>
                    </a:p>
                  </a:txBody>
                  <a:tcPr anchor="ctr"/>
                </a:tc>
                <a:tc>
                  <a:txBody>
                    <a:bodyPr/>
                    <a:lstStyle/>
                    <a:p>
                      <a:pPr algn="ctr"/>
                      <a:r>
                        <a:rPr lang="en-US" dirty="0"/>
                        <a:t>23</a:t>
                      </a:r>
                      <a:endParaRPr lang="en-MY" dirty="0"/>
                    </a:p>
                  </a:txBody>
                  <a:tcPr anchor="ctr"/>
                </a:tc>
                <a:extLst>
                  <a:ext uri="{0D108BD9-81ED-4DB2-BD59-A6C34878D82A}">
                    <a16:rowId xmlns:a16="http://schemas.microsoft.com/office/drawing/2014/main" val="282453197"/>
                  </a:ext>
                </a:extLst>
              </a:tr>
              <a:tr h="370840">
                <a:tc>
                  <a:txBody>
                    <a:bodyPr/>
                    <a:lstStyle/>
                    <a:p>
                      <a:pPr algn="ctr"/>
                      <a:r>
                        <a:rPr lang="en-US" dirty="0"/>
                        <a:t>Automotive</a:t>
                      </a:r>
                      <a:endParaRPr lang="en-MY" dirty="0"/>
                    </a:p>
                  </a:txBody>
                  <a:tcPr anchor="ctr"/>
                </a:tc>
                <a:tc>
                  <a:txBody>
                    <a:bodyPr/>
                    <a:lstStyle/>
                    <a:p>
                      <a:pPr algn="ctr"/>
                      <a:r>
                        <a:rPr lang="en-US" dirty="0"/>
                        <a:t>32</a:t>
                      </a:r>
                      <a:endParaRPr lang="en-MY" dirty="0"/>
                    </a:p>
                  </a:txBody>
                  <a:tcPr anchor="ctr"/>
                </a:tc>
                <a:tc>
                  <a:txBody>
                    <a:bodyPr/>
                    <a:lstStyle/>
                    <a:p>
                      <a:pPr algn="ctr"/>
                      <a:r>
                        <a:rPr lang="en-US" dirty="0"/>
                        <a:t>26</a:t>
                      </a:r>
                      <a:endParaRPr lang="en-MY" dirty="0"/>
                    </a:p>
                  </a:txBody>
                  <a:tcPr anchor="ctr"/>
                </a:tc>
                <a:extLst>
                  <a:ext uri="{0D108BD9-81ED-4DB2-BD59-A6C34878D82A}">
                    <a16:rowId xmlns:a16="http://schemas.microsoft.com/office/drawing/2014/main" val="3509188597"/>
                  </a:ext>
                </a:extLst>
              </a:tr>
              <a:tr h="370840">
                <a:tc>
                  <a:txBody>
                    <a:bodyPr/>
                    <a:lstStyle/>
                    <a:p>
                      <a:pPr algn="ctr"/>
                      <a:r>
                        <a:rPr lang="en-US" dirty="0"/>
                        <a:t>Camera</a:t>
                      </a:r>
                      <a:endParaRPr lang="en-MY" dirty="0"/>
                    </a:p>
                  </a:txBody>
                  <a:tcPr anchor="ctr"/>
                </a:tc>
                <a:tc>
                  <a:txBody>
                    <a:bodyPr/>
                    <a:lstStyle/>
                    <a:p>
                      <a:pPr algn="ctr"/>
                      <a:r>
                        <a:rPr lang="en-US" dirty="0"/>
                        <a:t>6</a:t>
                      </a:r>
                      <a:endParaRPr lang="en-MY" dirty="0"/>
                    </a:p>
                  </a:txBody>
                  <a:tcPr anchor="ctr"/>
                </a:tc>
                <a:tc>
                  <a:txBody>
                    <a:bodyPr/>
                    <a:lstStyle/>
                    <a:p>
                      <a:pPr algn="ctr"/>
                      <a:r>
                        <a:rPr lang="en-US" dirty="0"/>
                        <a:t>6</a:t>
                      </a:r>
                      <a:endParaRPr lang="en-MY" dirty="0"/>
                    </a:p>
                  </a:txBody>
                  <a:tcPr anchor="ctr"/>
                </a:tc>
                <a:extLst>
                  <a:ext uri="{0D108BD9-81ED-4DB2-BD59-A6C34878D82A}">
                    <a16:rowId xmlns:a16="http://schemas.microsoft.com/office/drawing/2014/main" val="2726235201"/>
                  </a:ext>
                </a:extLst>
              </a:tr>
              <a:tr h="370840">
                <a:tc>
                  <a:txBody>
                    <a:bodyPr/>
                    <a:lstStyle/>
                    <a:p>
                      <a:pPr algn="ctr"/>
                      <a:r>
                        <a:rPr lang="en-US" dirty="0"/>
                        <a:t>EMS</a:t>
                      </a:r>
                      <a:endParaRPr lang="en-MY" dirty="0"/>
                    </a:p>
                  </a:txBody>
                  <a:tcPr anchor="ctr"/>
                </a:tc>
                <a:tc>
                  <a:txBody>
                    <a:bodyPr/>
                    <a:lstStyle/>
                    <a:p>
                      <a:pPr algn="ctr"/>
                      <a:r>
                        <a:rPr lang="en-US" dirty="0"/>
                        <a:t>32</a:t>
                      </a:r>
                      <a:endParaRPr lang="en-MY" dirty="0"/>
                    </a:p>
                  </a:txBody>
                  <a:tcPr anchor="ctr"/>
                </a:tc>
                <a:tc>
                  <a:txBody>
                    <a:bodyPr/>
                    <a:lstStyle/>
                    <a:p>
                      <a:pPr algn="ctr"/>
                      <a:r>
                        <a:rPr lang="en-US" dirty="0"/>
                        <a:t>26</a:t>
                      </a:r>
                      <a:endParaRPr lang="en-MY" dirty="0"/>
                    </a:p>
                  </a:txBody>
                  <a:tcPr anchor="ctr"/>
                </a:tc>
                <a:extLst>
                  <a:ext uri="{0D108BD9-81ED-4DB2-BD59-A6C34878D82A}">
                    <a16:rowId xmlns:a16="http://schemas.microsoft.com/office/drawing/2014/main" val="1203892018"/>
                  </a:ext>
                </a:extLst>
              </a:tr>
              <a:tr h="370840">
                <a:tc>
                  <a:txBody>
                    <a:bodyPr/>
                    <a:lstStyle/>
                    <a:p>
                      <a:pPr algn="ctr"/>
                      <a:r>
                        <a:rPr lang="en-US" dirty="0"/>
                        <a:t>PPE</a:t>
                      </a:r>
                      <a:endParaRPr lang="en-MY" dirty="0"/>
                    </a:p>
                  </a:txBody>
                  <a:tcPr anchor="ctr"/>
                </a:tc>
                <a:tc>
                  <a:txBody>
                    <a:bodyPr/>
                    <a:lstStyle/>
                    <a:p>
                      <a:pPr algn="ctr"/>
                      <a:r>
                        <a:rPr lang="en-US" dirty="0"/>
                        <a:t>0.3</a:t>
                      </a:r>
                      <a:endParaRPr lang="en-MY" dirty="0"/>
                    </a:p>
                  </a:txBody>
                  <a:tcPr anchor="ctr"/>
                </a:tc>
                <a:tc>
                  <a:txBody>
                    <a:bodyPr/>
                    <a:lstStyle/>
                    <a:p>
                      <a:pPr algn="ctr"/>
                      <a:r>
                        <a:rPr lang="en-US" dirty="0"/>
                        <a:t>1.5</a:t>
                      </a:r>
                      <a:endParaRPr lang="en-MY" dirty="0"/>
                    </a:p>
                  </a:txBody>
                  <a:tcPr anchor="ctr"/>
                </a:tc>
                <a:extLst>
                  <a:ext uri="{0D108BD9-81ED-4DB2-BD59-A6C34878D82A}">
                    <a16:rowId xmlns:a16="http://schemas.microsoft.com/office/drawing/2014/main" val="2329380872"/>
                  </a:ext>
                </a:extLst>
              </a:tr>
              <a:tr h="370840">
                <a:tc>
                  <a:txBody>
                    <a:bodyPr/>
                    <a:lstStyle/>
                    <a:p>
                      <a:pPr algn="ctr"/>
                      <a:r>
                        <a:rPr lang="en-US" dirty="0"/>
                        <a:t>Total</a:t>
                      </a:r>
                      <a:endParaRPr lang="en-MY" dirty="0"/>
                    </a:p>
                  </a:txBody>
                  <a:tcPr anchor="ctr"/>
                </a:tc>
                <a:tc>
                  <a:txBody>
                    <a:bodyPr/>
                    <a:lstStyle/>
                    <a:p>
                      <a:pPr algn="ctr"/>
                      <a:r>
                        <a:rPr lang="en-US" dirty="0"/>
                        <a:t>94</a:t>
                      </a:r>
                      <a:endParaRPr lang="en-MY" dirty="0"/>
                    </a:p>
                  </a:txBody>
                  <a:tcPr anchor="ctr"/>
                </a:tc>
                <a:tc>
                  <a:txBody>
                    <a:bodyPr/>
                    <a:lstStyle/>
                    <a:p>
                      <a:pPr algn="ctr"/>
                      <a:r>
                        <a:rPr lang="en-US" dirty="0"/>
                        <a:t>83</a:t>
                      </a:r>
                      <a:endParaRPr lang="en-MY" dirty="0"/>
                    </a:p>
                  </a:txBody>
                  <a:tcPr anchor="ctr"/>
                </a:tc>
                <a:extLst>
                  <a:ext uri="{0D108BD9-81ED-4DB2-BD59-A6C34878D82A}">
                    <a16:rowId xmlns:a16="http://schemas.microsoft.com/office/drawing/2014/main" val="68586776"/>
                  </a:ext>
                </a:extLst>
              </a:tr>
            </a:tbl>
          </a:graphicData>
        </a:graphic>
      </p:graphicFrame>
      <p:graphicFrame>
        <p:nvGraphicFramePr>
          <p:cNvPr id="19" name="Content Placeholder 18">
            <a:extLst>
              <a:ext uri="{FF2B5EF4-FFF2-40B4-BE49-F238E27FC236}">
                <a16:creationId xmlns:a16="http://schemas.microsoft.com/office/drawing/2014/main" id="{BD8361BB-454A-326E-B1C6-FA3D31325AE4}"/>
              </a:ext>
            </a:extLst>
          </p:cNvPr>
          <p:cNvGraphicFramePr>
            <a:graphicFrameLocks noGrp="1"/>
          </p:cNvGraphicFramePr>
          <p:nvPr>
            <p:ph sz="quarter" idx="4"/>
            <p:extLst>
              <p:ext uri="{D42A27DB-BD31-4B8C-83A1-F6EECF244321}">
                <p14:modId xmlns:p14="http://schemas.microsoft.com/office/powerpoint/2010/main" val="2106172552"/>
              </p:ext>
            </p:extLst>
          </p:nvPr>
        </p:nvGraphicFramePr>
        <p:xfrm>
          <a:off x="6350067" y="1460500"/>
          <a:ext cx="5183188" cy="39370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C5037ABE-F93D-47F1-A9B1-355898164AEC}"/>
              </a:ext>
            </a:extLst>
          </p:cNvPr>
          <p:cNvPicPr>
            <a:picLocks noChangeAspect="1"/>
          </p:cNvPicPr>
          <p:nvPr/>
        </p:nvPicPr>
        <p:blipFill>
          <a:blip r:embed="rId5"/>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161266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7C6877-1964-42BD-8973-5BA9B25BA491}"/>
              </a:ext>
            </a:extLst>
          </p:cNvPr>
          <p:cNvSpPr/>
          <p:nvPr/>
        </p:nvSpPr>
        <p:spPr>
          <a:xfrm>
            <a:off x="182880" y="160505"/>
            <a:ext cx="5621154" cy="707886"/>
          </a:xfrm>
          <a:prstGeom prst="rect">
            <a:avLst/>
          </a:prstGeom>
        </p:spPr>
        <p:txBody>
          <a:bodyPr wrap="square">
            <a:spAutoFit/>
          </a:bodyPr>
          <a:lstStyle/>
          <a:p>
            <a:r>
              <a:rPr lang="en-US" sz="4000" b="1" dirty="0">
                <a:latin typeface="+mj-lt"/>
              </a:rPr>
              <a:t>HDD Market Outlook</a:t>
            </a:r>
          </a:p>
        </p:txBody>
      </p:sp>
      <p:pic>
        <p:nvPicPr>
          <p:cNvPr id="12" name="Picture 11">
            <a:extLst>
              <a:ext uri="{FF2B5EF4-FFF2-40B4-BE49-F238E27FC236}">
                <a16:creationId xmlns:a16="http://schemas.microsoft.com/office/drawing/2014/main" id="{AF38AD27-53E6-49E2-A2CE-6519ABF900B5}"/>
              </a:ext>
            </a:extLst>
          </p:cNvPr>
          <p:cNvPicPr>
            <a:picLocks noChangeAspect="1"/>
          </p:cNvPicPr>
          <p:nvPr/>
        </p:nvPicPr>
        <p:blipFill>
          <a:blip r:embed="rId2"/>
          <a:stretch>
            <a:fillRect/>
          </a:stretch>
        </p:blipFill>
        <p:spPr>
          <a:xfrm>
            <a:off x="198120" y="5429977"/>
            <a:ext cx="1987499" cy="1987499"/>
          </a:xfrm>
          <a:prstGeom prst="rect">
            <a:avLst/>
          </a:prstGeom>
        </p:spPr>
      </p:pic>
      <p:pic>
        <p:nvPicPr>
          <p:cNvPr id="10" name="Picture 9">
            <a:extLst>
              <a:ext uri="{FF2B5EF4-FFF2-40B4-BE49-F238E27FC236}">
                <a16:creationId xmlns:a16="http://schemas.microsoft.com/office/drawing/2014/main" id="{A3864E6E-4731-434E-8359-CEFE11C05580}"/>
              </a:ext>
            </a:extLst>
          </p:cNvPr>
          <p:cNvPicPr>
            <a:picLocks noChangeAspect="1"/>
          </p:cNvPicPr>
          <p:nvPr/>
        </p:nvPicPr>
        <p:blipFill rotWithShape="1">
          <a:blip r:embed="rId3">
            <a:clrChange>
              <a:clrFrom>
                <a:srgbClr val="FCFDFC"/>
              </a:clrFrom>
              <a:clrTo>
                <a:srgbClr val="FCFDFC">
                  <a:alpha val="0"/>
                </a:srgbClr>
              </a:clrTo>
            </a:clrChange>
          </a:blip>
          <a:srcRect t="17935" r="-1" b="2950"/>
          <a:stretch/>
        </p:blipFill>
        <p:spPr>
          <a:xfrm>
            <a:off x="6115984" y="0"/>
            <a:ext cx="6352226" cy="5025499"/>
          </a:xfrm>
          <a:prstGeom prst="rect">
            <a:avLst/>
          </a:prstGeom>
        </p:spPr>
      </p:pic>
      <p:pic>
        <p:nvPicPr>
          <p:cNvPr id="2" name="Picture 1">
            <a:extLst>
              <a:ext uri="{FF2B5EF4-FFF2-40B4-BE49-F238E27FC236}">
                <a16:creationId xmlns:a16="http://schemas.microsoft.com/office/drawing/2014/main" id="{FBD45356-AF05-4507-AB6F-5690B82FA4BC}"/>
              </a:ext>
            </a:extLst>
          </p:cNvPr>
          <p:cNvPicPr>
            <a:picLocks noChangeAspect="1"/>
          </p:cNvPicPr>
          <p:nvPr/>
        </p:nvPicPr>
        <p:blipFill>
          <a:blip r:embed="rId4">
            <a:clrChange>
              <a:clrFrom>
                <a:srgbClr val="FCFCFC"/>
              </a:clrFrom>
              <a:clrTo>
                <a:srgbClr val="FCFCFC">
                  <a:alpha val="0"/>
                </a:srgbClr>
              </a:clrTo>
            </a:clrChange>
          </a:blip>
          <a:stretch>
            <a:fillRect/>
          </a:stretch>
        </p:blipFill>
        <p:spPr>
          <a:xfrm>
            <a:off x="4811696" y="1020278"/>
            <a:ext cx="4480401" cy="3026107"/>
          </a:xfrm>
          <a:prstGeom prst="rect">
            <a:avLst/>
          </a:prstGeom>
        </p:spPr>
      </p:pic>
      <p:pic>
        <p:nvPicPr>
          <p:cNvPr id="4" name="Picture 3">
            <a:extLst>
              <a:ext uri="{FF2B5EF4-FFF2-40B4-BE49-F238E27FC236}">
                <a16:creationId xmlns:a16="http://schemas.microsoft.com/office/drawing/2014/main" id="{91B2ABD9-08F4-41FC-89BC-54D1CC3A86B6}"/>
              </a:ext>
            </a:extLst>
          </p:cNvPr>
          <p:cNvPicPr>
            <a:picLocks noChangeAspect="1"/>
          </p:cNvPicPr>
          <p:nvPr/>
        </p:nvPicPr>
        <p:blipFill>
          <a:blip r:embed="rId5"/>
          <a:stretch>
            <a:fillRect/>
          </a:stretch>
        </p:blipFill>
        <p:spPr>
          <a:xfrm>
            <a:off x="7805127" y="4105858"/>
            <a:ext cx="4333289" cy="2699348"/>
          </a:xfrm>
          <a:prstGeom prst="rect">
            <a:avLst/>
          </a:prstGeom>
        </p:spPr>
      </p:pic>
      <p:pic>
        <p:nvPicPr>
          <p:cNvPr id="6" name="Picture 5">
            <a:extLst>
              <a:ext uri="{FF2B5EF4-FFF2-40B4-BE49-F238E27FC236}">
                <a16:creationId xmlns:a16="http://schemas.microsoft.com/office/drawing/2014/main" id="{5B9B13EC-8911-4DC1-86C2-6BF1E9CACD2F}"/>
              </a:ext>
            </a:extLst>
          </p:cNvPr>
          <p:cNvPicPr>
            <a:picLocks noChangeAspect="1"/>
          </p:cNvPicPr>
          <p:nvPr/>
        </p:nvPicPr>
        <p:blipFill>
          <a:blip r:embed="rId6"/>
          <a:stretch>
            <a:fillRect/>
          </a:stretch>
        </p:blipFill>
        <p:spPr>
          <a:xfrm>
            <a:off x="4418430" y="4228372"/>
            <a:ext cx="3463181" cy="2594541"/>
          </a:xfrm>
          <a:prstGeom prst="rect">
            <a:avLst/>
          </a:prstGeom>
        </p:spPr>
      </p:pic>
      <p:pic>
        <p:nvPicPr>
          <p:cNvPr id="13" name="Picture 12">
            <a:extLst>
              <a:ext uri="{FF2B5EF4-FFF2-40B4-BE49-F238E27FC236}">
                <a16:creationId xmlns:a16="http://schemas.microsoft.com/office/drawing/2014/main" id="{8F349349-90AB-4E7F-9627-0B033821FCC3}"/>
              </a:ext>
            </a:extLst>
          </p:cNvPr>
          <p:cNvPicPr>
            <a:picLocks noChangeAspect="1"/>
          </p:cNvPicPr>
          <p:nvPr/>
        </p:nvPicPr>
        <p:blipFill>
          <a:blip r:embed="rId7"/>
          <a:stretch>
            <a:fillRect/>
          </a:stretch>
        </p:blipFill>
        <p:spPr>
          <a:xfrm>
            <a:off x="178870" y="1439637"/>
            <a:ext cx="4343925" cy="1670029"/>
          </a:xfrm>
          <a:prstGeom prst="rect">
            <a:avLst/>
          </a:prstGeom>
        </p:spPr>
      </p:pic>
      <p:pic>
        <p:nvPicPr>
          <p:cNvPr id="15" name="Picture 14">
            <a:extLst>
              <a:ext uri="{FF2B5EF4-FFF2-40B4-BE49-F238E27FC236}">
                <a16:creationId xmlns:a16="http://schemas.microsoft.com/office/drawing/2014/main" id="{8ED53C34-3239-4DA7-B5DE-77EBF4E30B40}"/>
              </a:ext>
            </a:extLst>
          </p:cNvPr>
          <p:cNvPicPr>
            <a:picLocks noChangeAspect="1"/>
          </p:cNvPicPr>
          <p:nvPr/>
        </p:nvPicPr>
        <p:blipFill>
          <a:blip r:embed="rId8"/>
          <a:stretch>
            <a:fillRect/>
          </a:stretch>
        </p:blipFill>
        <p:spPr>
          <a:xfrm>
            <a:off x="178870" y="3276122"/>
            <a:ext cx="4306556" cy="2594542"/>
          </a:xfrm>
          <a:prstGeom prst="rect">
            <a:avLst/>
          </a:prstGeom>
        </p:spPr>
      </p:pic>
      <p:sp>
        <p:nvSpPr>
          <p:cNvPr id="16" name="Rectangle 15">
            <a:extLst>
              <a:ext uri="{FF2B5EF4-FFF2-40B4-BE49-F238E27FC236}">
                <a16:creationId xmlns:a16="http://schemas.microsoft.com/office/drawing/2014/main" id="{E7D40F08-CE0F-4748-82B7-C9BBBA462FE9}"/>
              </a:ext>
            </a:extLst>
          </p:cNvPr>
          <p:cNvSpPr/>
          <p:nvPr/>
        </p:nvSpPr>
        <p:spPr>
          <a:xfrm>
            <a:off x="67517" y="4635237"/>
            <a:ext cx="4417909" cy="1317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7" name="Rectangle 16">
            <a:extLst>
              <a:ext uri="{FF2B5EF4-FFF2-40B4-BE49-F238E27FC236}">
                <a16:creationId xmlns:a16="http://schemas.microsoft.com/office/drawing/2014/main" id="{2887EC2F-18FD-4998-96E7-D219A133A9AF}"/>
              </a:ext>
            </a:extLst>
          </p:cNvPr>
          <p:cNvSpPr/>
          <p:nvPr/>
        </p:nvSpPr>
        <p:spPr>
          <a:xfrm>
            <a:off x="223088" y="728891"/>
            <a:ext cx="3269998" cy="523220"/>
          </a:xfrm>
          <a:prstGeom prst="rect">
            <a:avLst/>
          </a:prstGeom>
        </p:spPr>
        <p:txBody>
          <a:bodyPr wrap="none">
            <a:spAutoFit/>
          </a:bodyPr>
          <a:lstStyle/>
          <a:p>
            <a:r>
              <a:rPr lang="en-US" sz="2800" dirty="0">
                <a:solidFill>
                  <a:srgbClr val="0070C0"/>
                </a:solidFill>
              </a:rPr>
              <a:t>HDD Hard Disk Drive</a:t>
            </a:r>
            <a:endParaRPr lang="en-MY" sz="2800" dirty="0"/>
          </a:p>
        </p:txBody>
      </p:sp>
      <p:sp>
        <p:nvSpPr>
          <p:cNvPr id="18" name="Rectangle 17">
            <a:extLst>
              <a:ext uri="{FF2B5EF4-FFF2-40B4-BE49-F238E27FC236}">
                <a16:creationId xmlns:a16="http://schemas.microsoft.com/office/drawing/2014/main" id="{74FE50AE-5CFE-4037-9790-44B36E769389}"/>
              </a:ext>
            </a:extLst>
          </p:cNvPr>
          <p:cNvSpPr/>
          <p:nvPr/>
        </p:nvSpPr>
        <p:spPr>
          <a:xfrm>
            <a:off x="2268446" y="6169810"/>
            <a:ext cx="2246324" cy="507831"/>
          </a:xfrm>
          <a:prstGeom prst="rect">
            <a:avLst/>
          </a:prstGeom>
        </p:spPr>
        <p:txBody>
          <a:bodyPr wrap="square">
            <a:spAutoFit/>
          </a:bodyPr>
          <a:lstStyle/>
          <a:p>
            <a:r>
              <a:rPr lang="en-MY" sz="900" dirty="0" err="1">
                <a:solidFill>
                  <a:srgbClr val="0070C0"/>
                </a:solidFill>
              </a:rPr>
              <a:t>Reference:https</a:t>
            </a:r>
            <a:r>
              <a:rPr lang="en-MY" sz="900" dirty="0">
                <a:solidFill>
                  <a:srgbClr val="0070C0"/>
                </a:solidFill>
              </a:rPr>
              <a:t>://www.forbes.com/sites/tomcoughlin/2023/11/03/c3q-2023-hard-disk-drive-industry-update/?sh=7d40e14c3bed</a:t>
            </a:r>
          </a:p>
        </p:txBody>
      </p:sp>
    </p:spTree>
    <p:extLst>
      <p:ext uri="{BB962C8B-B14F-4D97-AF65-F5344CB8AC3E}">
        <p14:creationId xmlns:p14="http://schemas.microsoft.com/office/powerpoint/2010/main" val="87577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B6AF8D-D6B3-1088-C039-44BE953945DC}"/>
              </a:ext>
            </a:extLst>
          </p:cNvPr>
          <p:cNvSpPr txBox="1"/>
          <p:nvPr/>
        </p:nvSpPr>
        <p:spPr>
          <a:xfrm>
            <a:off x="198120" y="1809418"/>
            <a:ext cx="5332396"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Europe and China are the biggest market for EV</a:t>
            </a:r>
          </a:p>
          <a:p>
            <a:endParaRPr lang="en-US" sz="800" dirty="0"/>
          </a:p>
          <a:p>
            <a:pPr marL="342900" indent="-342900">
              <a:buFont typeface="Arial" panose="020B0604020202020204" pitchFamily="34" charset="0"/>
              <a:buChar char="•"/>
            </a:pPr>
            <a:r>
              <a:rPr lang="en-US" sz="2000" dirty="0"/>
              <a:t>EV sales is about 4% of all vehicles sold</a:t>
            </a:r>
          </a:p>
          <a:p>
            <a:endParaRPr lang="en-US" sz="800" dirty="0"/>
          </a:p>
          <a:p>
            <a:pPr marL="342900" indent="-342900">
              <a:buFont typeface="Arial" panose="020B0604020202020204" pitchFamily="34" charset="0"/>
              <a:buChar char="•"/>
            </a:pPr>
            <a:r>
              <a:rPr lang="en-US" sz="2000" dirty="0"/>
              <a:t>By 2023, there are more than 14 million EV on the road</a:t>
            </a:r>
          </a:p>
          <a:p>
            <a:endParaRPr lang="en-US" sz="800" dirty="0"/>
          </a:p>
          <a:p>
            <a:pPr marL="342900" indent="-342900">
              <a:buFont typeface="Arial" panose="020B0604020202020204" pitchFamily="34" charset="0"/>
              <a:buChar char="•"/>
            </a:pPr>
            <a:r>
              <a:rPr lang="en-US" sz="2000" dirty="0"/>
              <a:t>Bloomberg expects EVs to account for 10% of all new car sales by 2025 and 58% by 2040</a:t>
            </a:r>
          </a:p>
          <a:p>
            <a:endParaRPr lang="en-US" sz="800" dirty="0"/>
          </a:p>
          <a:p>
            <a:pPr marL="342900" indent="-342900">
              <a:buFont typeface="Arial" panose="020B0604020202020204" pitchFamily="34" charset="0"/>
              <a:buChar char="•"/>
            </a:pPr>
            <a:r>
              <a:rPr lang="en-US" sz="2000" dirty="0"/>
              <a:t>Net zero emission goals with set datelines in many European countries will see the demise of ICE cars</a:t>
            </a:r>
          </a:p>
          <a:p>
            <a:endParaRPr lang="en-US" sz="800" dirty="0"/>
          </a:p>
          <a:p>
            <a:pPr marL="342900" indent="-342900">
              <a:buFont typeface="Arial" panose="020B0604020202020204" pitchFamily="34" charset="0"/>
              <a:buChar char="•"/>
            </a:pPr>
            <a:r>
              <a:rPr lang="en-US" sz="2000" dirty="0"/>
              <a:t>Tesla and BYD are the key players</a:t>
            </a:r>
          </a:p>
        </p:txBody>
      </p:sp>
      <p:sp>
        <p:nvSpPr>
          <p:cNvPr id="3" name="Rectangle 2">
            <a:extLst>
              <a:ext uri="{FF2B5EF4-FFF2-40B4-BE49-F238E27FC236}">
                <a16:creationId xmlns:a16="http://schemas.microsoft.com/office/drawing/2014/main" id="{DC2CBB29-95EF-4B8E-A8F4-19D21C89E977}"/>
              </a:ext>
            </a:extLst>
          </p:cNvPr>
          <p:cNvSpPr/>
          <p:nvPr/>
        </p:nvSpPr>
        <p:spPr>
          <a:xfrm>
            <a:off x="182880" y="160505"/>
            <a:ext cx="5621154" cy="1077218"/>
          </a:xfrm>
          <a:prstGeom prst="rect">
            <a:avLst/>
          </a:prstGeom>
        </p:spPr>
        <p:txBody>
          <a:bodyPr wrap="square">
            <a:spAutoFit/>
          </a:bodyPr>
          <a:lstStyle/>
          <a:p>
            <a:r>
              <a:rPr lang="en-US" sz="3600" b="1" dirty="0">
                <a:latin typeface="+mj-lt"/>
              </a:rPr>
              <a:t>Automotive Vehicles Market: </a:t>
            </a:r>
          </a:p>
          <a:p>
            <a:r>
              <a:rPr lang="en-US" sz="2800" b="1" dirty="0">
                <a:solidFill>
                  <a:srgbClr val="0070C0"/>
                </a:solidFill>
                <a:latin typeface="+mj-lt"/>
              </a:rPr>
              <a:t>EV adoption Increases Worldwide</a:t>
            </a:r>
          </a:p>
        </p:txBody>
      </p:sp>
      <p:pic>
        <p:nvPicPr>
          <p:cNvPr id="1028" name="Picture 4" descr="Electric Vehicle Charging Stations: Keep Your Condominium Association  Current! - The Michigan Community Association Law Blog">
            <a:extLst>
              <a:ext uri="{FF2B5EF4-FFF2-40B4-BE49-F238E27FC236}">
                <a16:creationId xmlns:a16="http://schemas.microsoft.com/office/drawing/2014/main" id="{1EE02B03-F58C-4C0D-B180-E63563E79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036" y="0"/>
            <a:ext cx="6310964" cy="6885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71E45D-CF51-461E-A991-57AEF0A9D7D7}"/>
              </a:ext>
            </a:extLst>
          </p:cNvPr>
          <p:cNvPicPr>
            <a:picLocks noChangeAspect="1"/>
          </p:cNvPicPr>
          <p:nvPr/>
        </p:nvPicPr>
        <p:blipFill>
          <a:blip r:embed="rId3"/>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31122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EC3EE-05D4-4EB1-A525-8A69743B8327}"/>
              </a:ext>
            </a:extLst>
          </p:cNvPr>
          <p:cNvSpPr/>
          <p:nvPr/>
        </p:nvSpPr>
        <p:spPr>
          <a:xfrm>
            <a:off x="304800" y="238791"/>
            <a:ext cx="8329061" cy="1138773"/>
          </a:xfrm>
          <a:prstGeom prst="rect">
            <a:avLst/>
          </a:prstGeom>
        </p:spPr>
        <p:txBody>
          <a:bodyPr wrap="square">
            <a:spAutoFit/>
          </a:bodyPr>
          <a:lstStyle/>
          <a:p>
            <a:r>
              <a:rPr lang="en-US" sz="3600" b="1" dirty="0">
                <a:latin typeface="+mj-lt"/>
              </a:rPr>
              <a:t>CONSUMER APPLIANCES MARKET OUTLOOK</a:t>
            </a:r>
            <a:br>
              <a:rPr lang="en-US" sz="2800" dirty="0">
                <a:latin typeface="+mj-lt"/>
              </a:rPr>
            </a:br>
            <a:endParaRPr lang="en-MY" sz="3200" dirty="0">
              <a:latin typeface="+mj-lt"/>
            </a:endParaRPr>
          </a:p>
        </p:txBody>
      </p:sp>
      <p:pic>
        <p:nvPicPr>
          <p:cNvPr id="5" name="Picture 2" descr="Domestic appliance and home appliance: what are the trends?">
            <a:extLst>
              <a:ext uri="{FF2B5EF4-FFF2-40B4-BE49-F238E27FC236}">
                <a16:creationId xmlns:a16="http://schemas.microsoft.com/office/drawing/2014/main" id="{551F41D9-C940-4C94-9BF5-D1F9E119077C}"/>
              </a:ext>
            </a:extLst>
          </p:cNvPr>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3951548" y="1925052"/>
            <a:ext cx="8240451" cy="56151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4E14297-2317-4150-9756-FE0390B52FCC}"/>
              </a:ext>
            </a:extLst>
          </p:cNvPr>
          <p:cNvSpPr/>
          <p:nvPr/>
        </p:nvSpPr>
        <p:spPr>
          <a:xfrm>
            <a:off x="1107002" y="3697317"/>
            <a:ext cx="6096000" cy="892552"/>
          </a:xfrm>
          <a:prstGeom prst="rect">
            <a:avLst/>
          </a:prstGeom>
        </p:spPr>
        <p:txBody>
          <a:bodyPr>
            <a:spAutoFit/>
          </a:bodyPr>
          <a:lstStyle/>
          <a:p>
            <a:r>
              <a:rPr lang="en-US" sz="2000" dirty="0">
                <a:latin typeface="+mj-lt"/>
              </a:rPr>
              <a:t>Growth rate Global is </a:t>
            </a:r>
            <a:r>
              <a:rPr lang="en-US" sz="3200" b="1" dirty="0">
                <a:solidFill>
                  <a:srgbClr val="0070C0"/>
                </a:solidFill>
                <a:latin typeface="+mj-lt"/>
              </a:rPr>
              <a:t>4.5%</a:t>
            </a:r>
            <a:br>
              <a:rPr lang="en-US" sz="2000" dirty="0">
                <a:latin typeface="+mj-lt"/>
              </a:rPr>
            </a:br>
            <a:endParaRPr lang="en-MY" sz="2000" dirty="0">
              <a:latin typeface="+mj-lt"/>
            </a:endParaRPr>
          </a:p>
        </p:txBody>
      </p:sp>
      <p:sp>
        <p:nvSpPr>
          <p:cNvPr id="7" name="Rectangle 6">
            <a:extLst>
              <a:ext uri="{FF2B5EF4-FFF2-40B4-BE49-F238E27FC236}">
                <a16:creationId xmlns:a16="http://schemas.microsoft.com/office/drawing/2014/main" id="{0107DAFF-0258-434A-9C6D-6EEEA7058B72}"/>
              </a:ext>
            </a:extLst>
          </p:cNvPr>
          <p:cNvSpPr/>
          <p:nvPr/>
        </p:nvSpPr>
        <p:spPr>
          <a:xfrm>
            <a:off x="198120" y="5525724"/>
            <a:ext cx="6096000" cy="707886"/>
          </a:xfrm>
          <a:prstGeom prst="rect">
            <a:avLst/>
          </a:prstGeom>
        </p:spPr>
        <p:txBody>
          <a:bodyPr>
            <a:spAutoFit/>
          </a:bodyPr>
          <a:lstStyle/>
          <a:p>
            <a:r>
              <a:rPr lang="en-US" sz="2000" b="1" dirty="0">
                <a:solidFill>
                  <a:srgbClr val="0070C0"/>
                </a:solidFill>
                <a:latin typeface="+mj-lt"/>
              </a:rPr>
              <a:t>(Forecast Period is 2023 to 2033)</a:t>
            </a:r>
            <a:br>
              <a:rPr lang="en-US" sz="2000" b="1" dirty="0">
                <a:solidFill>
                  <a:srgbClr val="0070C0"/>
                </a:solidFill>
                <a:latin typeface="+mj-lt"/>
              </a:rPr>
            </a:br>
            <a:endParaRPr lang="en-MY" sz="2000" b="1" dirty="0">
              <a:solidFill>
                <a:srgbClr val="0070C0"/>
              </a:solidFill>
              <a:latin typeface="+mj-lt"/>
            </a:endParaRPr>
          </a:p>
        </p:txBody>
      </p:sp>
      <p:sp>
        <p:nvSpPr>
          <p:cNvPr id="8" name="Rectangle 7">
            <a:extLst>
              <a:ext uri="{FF2B5EF4-FFF2-40B4-BE49-F238E27FC236}">
                <a16:creationId xmlns:a16="http://schemas.microsoft.com/office/drawing/2014/main" id="{5FAF59F9-3FF0-4374-AF62-400E8B754C6F}"/>
              </a:ext>
            </a:extLst>
          </p:cNvPr>
          <p:cNvSpPr/>
          <p:nvPr/>
        </p:nvSpPr>
        <p:spPr>
          <a:xfrm>
            <a:off x="304800" y="956733"/>
            <a:ext cx="10706501" cy="1815882"/>
          </a:xfrm>
          <a:prstGeom prst="rect">
            <a:avLst/>
          </a:prstGeom>
        </p:spPr>
        <p:txBody>
          <a:bodyPr wrap="square">
            <a:spAutoFit/>
          </a:bodyPr>
          <a:lstStyle/>
          <a:p>
            <a:r>
              <a:rPr lang="en-US" sz="2800" dirty="0">
                <a:latin typeface="+mj-lt"/>
              </a:rPr>
              <a:t>Future</a:t>
            </a:r>
            <a:r>
              <a:rPr lang="en-US" sz="2800" b="1" dirty="0"/>
              <a:t> </a:t>
            </a:r>
            <a:r>
              <a:rPr lang="en-US" sz="2800" b="1" dirty="0">
                <a:solidFill>
                  <a:srgbClr val="0070C0"/>
                </a:solidFill>
              </a:rPr>
              <a:t>Market Insights </a:t>
            </a:r>
            <a:r>
              <a:rPr lang="en-US" sz="2800" dirty="0"/>
              <a:t>report, global consumer appliances market</a:t>
            </a:r>
          </a:p>
          <a:p>
            <a:r>
              <a:rPr lang="en-US" sz="2800" b="1" dirty="0"/>
              <a:t>	</a:t>
            </a:r>
            <a:br>
              <a:rPr lang="en-US" sz="2800" dirty="0"/>
            </a:br>
            <a:br>
              <a:rPr lang="en-US" sz="2800" dirty="0"/>
            </a:br>
            <a:endParaRPr lang="en-MY" sz="2800" dirty="0"/>
          </a:p>
        </p:txBody>
      </p:sp>
      <p:sp>
        <p:nvSpPr>
          <p:cNvPr id="9" name="Rectangle 8">
            <a:extLst>
              <a:ext uri="{FF2B5EF4-FFF2-40B4-BE49-F238E27FC236}">
                <a16:creationId xmlns:a16="http://schemas.microsoft.com/office/drawing/2014/main" id="{194C2415-8E17-4159-A11D-BCEE1937056E}"/>
              </a:ext>
            </a:extLst>
          </p:cNvPr>
          <p:cNvSpPr/>
          <p:nvPr/>
        </p:nvSpPr>
        <p:spPr>
          <a:xfrm>
            <a:off x="304800" y="2187840"/>
            <a:ext cx="10019899" cy="523220"/>
          </a:xfrm>
          <a:prstGeom prst="rect">
            <a:avLst/>
          </a:prstGeom>
        </p:spPr>
        <p:txBody>
          <a:bodyPr wrap="square">
            <a:spAutoFit/>
          </a:bodyPr>
          <a:lstStyle/>
          <a:p>
            <a:r>
              <a:rPr lang="en-US" sz="2400" dirty="0">
                <a:latin typeface="+mj-lt"/>
              </a:rPr>
              <a:t>The market size value forecast in 2033 is </a:t>
            </a:r>
            <a:r>
              <a:rPr lang="en-US" sz="2800" b="1" dirty="0">
                <a:solidFill>
                  <a:srgbClr val="0070C0"/>
                </a:solidFill>
                <a:latin typeface="+mj-lt"/>
                <a:cs typeface="Times New Roman" panose="02020603050405020304" pitchFamily="18" charset="0"/>
              </a:rPr>
              <a:t>USD 680 billion.</a:t>
            </a:r>
            <a:endParaRPr lang="en-MY" sz="1600" b="1" dirty="0">
              <a:solidFill>
                <a:srgbClr val="0070C0"/>
              </a:solidFill>
              <a:latin typeface="+mj-lt"/>
              <a:cs typeface="Times New Roman" panose="02020603050405020304" pitchFamily="18" charset="0"/>
            </a:endParaRPr>
          </a:p>
        </p:txBody>
      </p:sp>
      <p:pic>
        <p:nvPicPr>
          <p:cNvPr id="11" name="Graphic 10" descr="Direction">
            <a:extLst>
              <a:ext uri="{FF2B5EF4-FFF2-40B4-BE49-F238E27FC236}">
                <a16:creationId xmlns:a16="http://schemas.microsoft.com/office/drawing/2014/main" id="{E90E02C2-B0A8-4D92-95D0-653E88535F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484629">
            <a:off x="377033" y="1467920"/>
            <a:ext cx="546035" cy="546035"/>
          </a:xfrm>
          <a:prstGeom prst="rect">
            <a:avLst/>
          </a:prstGeom>
        </p:spPr>
      </p:pic>
      <p:sp>
        <p:nvSpPr>
          <p:cNvPr id="12" name="Rectangle 11">
            <a:extLst>
              <a:ext uri="{FF2B5EF4-FFF2-40B4-BE49-F238E27FC236}">
                <a16:creationId xmlns:a16="http://schemas.microsoft.com/office/drawing/2014/main" id="{C7C9285E-345D-49E9-964A-6F3B043D4E79}"/>
              </a:ext>
            </a:extLst>
          </p:cNvPr>
          <p:cNvSpPr/>
          <p:nvPr/>
        </p:nvSpPr>
        <p:spPr>
          <a:xfrm>
            <a:off x="995302" y="1449425"/>
            <a:ext cx="3948517" cy="584775"/>
          </a:xfrm>
          <a:prstGeom prst="rect">
            <a:avLst/>
          </a:prstGeom>
        </p:spPr>
        <p:txBody>
          <a:bodyPr wrap="none">
            <a:spAutoFit/>
          </a:bodyPr>
          <a:lstStyle/>
          <a:p>
            <a:r>
              <a:rPr lang="en-US" sz="3200" b="1" dirty="0">
                <a:solidFill>
                  <a:srgbClr val="0070C0"/>
                </a:solidFill>
                <a:latin typeface="+mj-lt"/>
              </a:rPr>
              <a:t>USD 438 billion in 2023</a:t>
            </a:r>
            <a:endParaRPr lang="en-MY" sz="3200" dirty="0">
              <a:solidFill>
                <a:srgbClr val="0070C0"/>
              </a:solidFill>
              <a:latin typeface="+mj-lt"/>
            </a:endParaRPr>
          </a:p>
        </p:txBody>
      </p:sp>
      <p:pic>
        <p:nvPicPr>
          <p:cNvPr id="14" name="Graphic 13" descr="Upward trend">
            <a:extLst>
              <a:ext uri="{FF2B5EF4-FFF2-40B4-BE49-F238E27FC236}">
                <a16:creationId xmlns:a16="http://schemas.microsoft.com/office/drawing/2014/main" id="{426D445E-8A5B-4392-9566-3F5789B5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 y="3601571"/>
            <a:ext cx="892551" cy="892551"/>
          </a:xfrm>
          <a:prstGeom prst="rect">
            <a:avLst/>
          </a:prstGeom>
        </p:spPr>
      </p:pic>
      <p:pic>
        <p:nvPicPr>
          <p:cNvPr id="15" name="Picture 14">
            <a:extLst>
              <a:ext uri="{FF2B5EF4-FFF2-40B4-BE49-F238E27FC236}">
                <a16:creationId xmlns:a16="http://schemas.microsoft.com/office/drawing/2014/main" id="{54697CC3-FB0F-4D42-9EB3-4A2C238180D2}"/>
              </a:ext>
            </a:extLst>
          </p:cNvPr>
          <p:cNvPicPr>
            <a:picLocks noChangeAspect="1"/>
          </p:cNvPicPr>
          <p:nvPr/>
        </p:nvPicPr>
        <p:blipFill>
          <a:blip r:embed="rId7"/>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28938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EC3EE-05D4-4EB1-A525-8A69743B8327}"/>
              </a:ext>
            </a:extLst>
          </p:cNvPr>
          <p:cNvSpPr/>
          <p:nvPr/>
        </p:nvSpPr>
        <p:spPr>
          <a:xfrm>
            <a:off x="295175" y="277292"/>
            <a:ext cx="8329061" cy="1508105"/>
          </a:xfrm>
          <a:prstGeom prst="rect">
            <a:avLst/>
          </a:prstGeom>
        </p:spPr>
        <p:txBody>
          <a:bodyPr wrap="square">
            <a:spAutoFit/>
          </a:bodyPr>
          <a:lstStyle/>
          <a:p>
            <a:r>
              <a:rPr lang="en-US" sz="3600" b="1" dirty="0">
                <a:latin typeface="+mj-lt"/>
              </a:rPr>
              <a:t>CONSUMER APPLIANCES MARKET OUTLOOK</a:t>
            </a:r>
            <a:br>
              <a:rPr lang="en-US" sz="2400" dirty="0">
                <a:latin typeface="+mj-lt"/>
              </a:rPr>
            </a:br>
            <a:r>
              <a:rPr lang="en-US" sz="2800" dirty="0">
                <a:solidFill>
                  <a:srgbClr val="0070C0"/>
                </a:solidFill>
              </a:rPr>
              <a:t>Key Factors shaping the Demand Outlook:</a:t>
            </a:r>
            <a:br>
              <a:rPr lang="en-US" sz="2800" dirty="0">
                <a:solidFill>
                  <a:srgbClr val="0070C0"/>
                </a:solidFill>
              </a:rPr>
            </a:br>
            <a:endParaRPr lang="en-MY" sz="2800" dirty="0">
              <a:solidFill>
                <a:srgbClr val="0070C0"/>
              </a:solidFill>
              <a:latin typeface="+mj-lt"/>
            </a:endParaRPr>
          </a:p>
        </p:txBody>
      </p:sp>
      <p:pic>
        <p:nvPicPr>
          <p:cNvPr id="6" name="Graphic 5" descr="Arrow Clockwise curve">
            <a:extLst>
              <a:ext uri="{FF2B5EF4-FFF2-40B4-BE49-F238E27FC236}">
                <a16:creationId xmlns:a16="http://schemas.microsoft.com/office/drawing/2014/main" id="{5F4D34E0-8005-4C4E-B0B0-773CD1EB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567" y="1882825"/>
            <a:ext cx="684998" cy="684998"/>
          </a:xfrm>
          <a:prstGeom prst="rect">
            <a:avLst/>
          </a:prstGeom>
        </p:spPr>
      </p:pic>
      <p:sp>
        <p:nvSpPr>
          <p:cNvPr id="7" name="Rectangle 6">
            <a:extLst>
              <a:ext uri="{FF2B5EF4-FFF2-40B4-BE49-F238E27FC236}">
                <a16:creationId xmlns:a16="http://schemas.microsoft.com/office/drawing/2014/main" id="{879FE22C-7D8F-4B50-B72F-AB9AEB05C7A0}"/>
              </a:ext>
            </a:extLst>
          </p:cNvPr>
          <p:cNvSpPr/>
          <p:nvPr/>
        </p:nvSpPr>
        <p:spPr>
          <a:xfrm>
            <a:off x="816404" y="1622507"/>
            <a:ext cx="5440017" cy="1200329"/>
          </a:xfrm>
          <a:prstGeom prst="rect">
            <a:avLst/>
          </a:prstGeom>
        </p:spPr>
        <p:txBody>
          <a:bodyPr wrap="square">
            <a:spAutoFit/>
          </a:bodyPr>
          <a:lstStyle/>
          <a:p>
            <a:r>
              <a:rPr lang="en-US" sz="2400" dirty="0">
                <a:latin typeface="+mj-lt"/>
              </a:rPr>
              <a:t>Increasing the </a:t>
            </a:r>
            <a:r>
              <a:rPr lang="en-US" sz="2400" dirty="0">
                <a:solidFill>
                  <a:schemeClr val="accent1"/>
                </a:solidFill>
                <a:latin typeface="+mj-lt"/>
              </a:rPr>
              <a:t>application of small appliances </a:t>
            </a:r>
            <a:r>
              <a:rPr lang="en-US" sz="2400" dirty="0" err="1">
                <a:latin typeface="+mj-lt"/>
              </a:rPr>
              <a:t>eg.</a:t>
            </a:r>
            <a:r>
              <a:rPr lang="en-US" sz="2400" dirty="0">
                <a:latin typeface="+mj-lt"/>
              </a:rPr>
              <a:t> irons, toasters and hair dryers to augment growth</a:t>
            </a:r>
            <a:endParaRPr lang="en-MY" sz="2400" dirty="0">
              <a:latin typeface="+mj-lt"/>
            </a:endParaRPr>
          </a:p>
        </p:txBody>
      </p:sp>
      <p:pic>
        <p:nvPicPr>
          <p:cNvPr id="8" name="Graphic 7" descr="Arrow Clockwise curve">
            <a:extLst>
              <a:ext uri="{FF2B5EF4-FFF2-40B4-BE49-F238E27FC236}">
                <a16:creationId xmlns:a16="http://schemas.microsoft.com/office/drawing/2014/main" id="{E753BE3C-9743-4ED5-8954-EEC6FB4612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567" y="2951761"/>
            <a:ext cx="684998" cy="684998"/>
          </a:xfrm>
          <a:prstGeom prst="rect">
            <a:avLst/>
          </a:prstGeom>
        </p:spPr>
      </p:pic>
      <p:sp>
        <p:nvSpPr>
          <p:cNvPr id="9" name="Rectangle 8">
            <a:extLst>
              <a:ext uri="{FF2B5EF4-FFF2-40B4-BE49-F238E27FC236}">
                <a16:creationId xmlns:a16="http://schemas.microsoft.com/office/drawing/2014/main" id="{875E0596-4C67-4C2C-BC0B-87C2804D4A03}"/>
              </a:ext>
            </a:extLst>
          </p:cNvPr>
          <p:cNvSpPr/>
          <p:nvPr/>
        </p:nvSpPr>
        <p:spPr>
          <a:xfrm>
            <a:off x="816404" y="2878762"/>
            <a:ext cx="5026131" cy="830997"/>
          </a:xfrm>
          <a:prstGeom prst="rect">
            <a:avLst/>
          </a:prstGeom>
        </p:spPr>
        <p:txBody>
          <a:bodyPr wrap="square">
            <a:spAutoFit/>
          </a:bodyPr>
          <a:lstStyle/>
          <a:p>
            <a:r>
              <a:rPr lang="en-US" sz="2400" dirty="0">
                <a:latin typeface="+mj-lt"/>
              </a:rPr>
              <a:t>Increasing </a:t>
            </a:r>
            <a:r>
              <a:rPr lang="en-US" sz="2400" dirty="0">
                <a:solidFill>
                  <a:schemeClr val="accent1"/>
                </a:solidFill>
                <a:latin typeface="+mj-lt"/>
              </a:rPr>
              <a:t>adoption of advanced kitchen appliances</a:t>
            </a:r>
            <a:endParaRPr lang="en-MY" sz="2400" dirty="0">
              <a:solidFill>
                <a:schemeClr val="accent1"/>
              </a:solidFill>
              <a:latin typeface="+mj-lt"/>
            </a:endParaRPr>
          </a:p>
        </p:txBody>
      </p:sp>
      <p:pic>
        <p:nvPicPr>
          <p:cNvPr id="10" name="Graphic 9" descr="Arrow Clockwise curve">
            <a:extLst>
              <a:ext uri="{FF2B5EF4-FFF2-40B4-BE49-F238E27FC236}">
                <a16:creationId xmlns:a16="http://schemas.microsoft.com/office/drawing/2014/main" id="{F8639F3A-265E-4CB7-944B-6D0D37B8A7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175" y="3917542"/>
            <a:ext cx="684998" cy="684998"/>
          </a:xfrm>
          <a:prstGeom prst="rect">
            <a:avLst/>
          </a:prstGeom>
        </p:spPr>
      </p:pic>
      <p:sp>
        <p:nvSpPr>
          <p:cNvPr id="11" name="Rectangle 10">
            <a:extLst>
              <a:ext uri="{FF2B5EF4-FFF2-40B4-BE49-F238E27FC236}">
                <a16:creationId xmlns:a16="http://schemas.microsoft.com/office/drawing/2014/main" id="{BA2E2369-4DD3-497E-9E2D-C4B361526DB6}"/>
              </a:ext>
            </a:extLst>
          </p:cNvPr>
          <p:cNvSpPr/>
          <p:nvPr/>
        </p:nvSpPr>
        <p:spPr>
          <a:xfrm>
            <a:off x="816404" y="3956209"/>
            <a:ext cx="3782767" cy="461665"/>
          </a:xfrm>
          <a:prstGeom prst="rect">
            <a:avLst/>
          </a:prstGeom>
        </p:spPr>
        <p:txBody>
          <a:bodyPr wrap="none">
            <a:spAutoFit/>
          </a:bodyPr>
          <a:lstStyle/>
          <a:p>
            <a:r>
              <a:rPr lang="en-US" sz="2400" dirty="0">
                <a:latin typeface="+mj-lt"/>
              </a:rPr>
              <a:t>Increasing </a:t>
            </a:r>
            <a:r>
              <a:rPr lang="en-US" sz="2400" dirty="0">
                <a:solidFill>
                  <a:schemeClr val="accent1"/>
                </a:solidFill>
                <a:latin typeface="+mj-lt"/>
              </a:rPr>
              <a:t>purchasing power</a:t>
            </a:r>
            <a:endParaRPr lang="en-MY" sz="2400" dirty="0">
              <a:solidFill>
                <a:schemeClr val="accent1"/>
              </a:solidFill>
              <a:latin typeface="+mj-lt"/>
            </a:endParaRPr>
          </a:p>
        </p:txBody>
      </p:sp>
      <p:pic>
        <p:nvPicPr>
          <p:cNvPr id="12" name="Graphic 11" descr="Arrow Clockwise curve">
            <a:extLst>
              <a:ext uri="{FF2B5EF4-FFF2-40B4-BE49-F238E27FC236}">
                <a16:creationId xmlns:a16="http://schemas.microsoft.com/office/drawing/2014/main" id="{278D8BCB-04A4-461E-BC16-29F574BFD5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175" y="4824114"/>
            <a:ext cx="684998" cy="684998"/>
          </a:xfrm>
          <a:prstGeom prst="rect">
            <a:avLst/>
          </a:prstGeom>
        </p:spPr>
      </p:pic>
      <p:sp>
        <p:nvSpPr>
          <p:cNvPr id="13" name="Rectangle 12">
            <a:extLst>
              <a:ext uri="{FF2B5EF4-FFF2-40B4-BE49-F238E27FC236}">
                <a16:creationId xmlns:a16="http://schemas.microsoft.com/office/drawing/2014/main" id="{6E69C149-7AE2-453C-80AE-E21E4480DC45}"/>
              </a:ext>
            </a:extLst>
          </p:cNvPr>
          <p:cNvSpPr/>
          <p:nvPr/>
        </p:nvSpPr>
        <p:spPr>
          <a:xfrm>
            <a:off x="816404" y="4746769"/>
            <a:ext cx="4413324" cy="830997"/>
          </a:xfrm>
          <a:prstGeom prst="rect">
            <a:avLst/>
          </a:prstGeom>
        </p:spPr>
        <p:txBody>
          <a:bodyPr wrap="square">
            <a:spAutoFit/>
          </a:bodyPr>
          <a:lstStyle/>
          <a:p>
            <a:r>
              <a:rPr lang="en-US" sz="2400" dirty="0">
                <a:latin typeface="+mj-lt"/>
              </a:rPr>
              <a:t>Growing </a:t>
            </a:r>
            <a:r>
              <a:rPr lang="en-US" sz="2400" dirty="0">
                <a:solidFill>
                  <a:schemeClr val="accent1"/>
                </a:solidFill>
                <a:latin typeface="+mj-lt"/>
              </a:rPr>
              <a:t>advances in technology </a:t>
            </a:r>
            <a:r>
              <a:rPr lang="en-US" sz="2400" dirty="0">
                <a:latin typeface="+mj-lt"/>
              </a:rPr>
              <a:t>to create new growth prospects</a:t>
            </a:r>
            <a:endParaRPr lang="en-MY" sz="2400" dirty="0">
              <a:latin typeface="+mj-lt"/>
            </a:endParaRPr>
          </a:p>
        </p:txBody>
      </p:sp>
      <p:pic>
        <p:nvPicPr>
          <p:cNvPr id="3074" name="Picture 2" descr="Domestic appliance and home appliance: what are the trends?">
            <a:extLst>
              <a:ext uri="{FF2B5EF4-FFF2-40B4-BE49-F238E27FC236}">
                <a16:creationId xmlns:a16="http://schemas.microsoft.com/office/drawing/2014/main" id="{8BDF2EC8-5CD7-416E-85B2-F529198C8D73}"/>
              </a:ext>
            </a:extLst>
          </p:cNvPr>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5050091" y="2471167"/>
            <a:ext cx="7148289" cy="47058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4189B34-9DAF-40B6-B4C9-BBDA749193DE}"/>
              </a:ext>
            </a:extLst>
          </p:cNvPr>
          <p:cNvPicPr>
            <a:picLocks noChangeAspect="1"/>
          </p:cNvPicPr>
          <p:nvPr/>
        </p:nvPicPr>
        <p:blipFill>
          <a:blip r:embed="rId5"/>
          <a:stretch>
            <a:fillRect/>
          </a:stretch>
        </p:blipFill>
        <p:spPr>
          <a:xfrm>
            <a:off x="198120" y="5429977"/>
            <a:ext cx="1987499" cy="1987499"/>
          </a:xfrm>
          <a:prstGeom prst="rect">
            <a:avLst/>
          </a:prstGeom>
        </p:spPr>
      </p:pic>
    </p:spTree>
    <p:extLst>
      <p:ext uri="{BB962C8B-B14F-4D97-AF65-F5344CB8AC3E}">
        <p14:creationId xmlns:p14="http://schemas.microsoft.com/office/powerpoint/2010/main" val="8508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593</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Financials QoQ RM’ mils</vt:lpstr>
      <vt:lpstr>Segments Comparison QoQ RM’ mils</vt:lpstr>
      <vt:lpstr>Financials YoY RM’ mils</vt:lpstr>
      <vt:lpstr>Segments Comparison YoY RM’ mils</vt:lpstr>
      <vt:lpstr>PowerPoint Presentation</vt:lpstr>
      <vt:lpstr>PowerPoint Presentation</vt:lpstr>
      <vt:lpstr>PowerPoint Presentation</vt:lpstr>
      <vt:lpstr>PowerPoint Presentation</vt:lpstr>
      <vt:lpstr>GLOBAL SOLAR ENERGY SYSTEMS MARKET OUTLOOK</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NOTION’s SUSTAINABLE GROWTH STORY GOING FORTH</dc:title>
  <dc:creator>Chow Thoo</dc:creator>
  <cp:lastModifiedBy>User</cp:lastModifiedBy>
  <cp:revision>21</cp:revision>
  <dcterms:created xsi:type="dcterms:W3CDTF">2024-02-25T05:02:50Z</dcterms:created>
  <dcterms:modified xsi:type="dcterms:W3CDTF">2024-02-25T15:46:30Z</dcterms:modified>
</cp:coreProperties>
</file>