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59" r:id="rId7"/>
    <p:sldId id="262" r:id="rId8"/>
    <p:sldId id="261" r:id="rId9"/>
    <p:sldId id="260" r:id="rId10"/>
    <p:sldId id="265" r:id="rId11"/>
    <p:sldId id="264" r:id="rId12"/>
    <p:sldId id="263" r:id="rId13"/>
    <p:sldId id="266"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5/20/2024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5/20/2024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5/20/2024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5/20/2024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5/20/2024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5/20/2024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5/20/2024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5/20/2024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5/20/2024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5/20/2024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5/20/2024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5/20/2024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4400" dirty="0"/>
              <a:t>Q2 FY2024</a:t>
            </a:r>
            <a:br>
              <a:rPr lang="en-US" sz="4400" dirty="0"/>
            </a:br>
            <a:r>
              <a:rPr lang="en-US" sz="4400" dirty="0"/>
              <a:t>Notion </a:t>
            </a:r>
            <a:r>
              <a:rPr lang="en-US" sz="4400" dirty="0" err="1"/>
              <a:t>VTec</a:t>
            </a:r>
            <a:r>
              <a:rPr lang="en-US" sz="4400" dirty="0"/>
              <a:t> </a:t>
            </a:r>
            <a:r>
              <a:rPr lang="en-US" sz="4400" dirty="0" err="1"/>
              <a:t>Bhd</a:t>
            </a:r>
            <a:r>
              <a:rPr lang="en-US" sz="4400" dirty="0"/>
              <a:t>-</a:t>
            </a:r>
            <a:br>
              <a:rPr lang="en-US" sz="4400" dirty="0"/>
            </a:br>
            <a:r>
              <a:rPr lang="en-US" sz="4400" dirty="0"/>
              <a:t>March Quarter </a:t>
            </a:r>
            <a:br>
              <a:rPr lang="en-US" sz="4400" dirty="0"/>
            </a:br>
            <a:br>
              <a:rPr lang="en-US" sz="4400" dirty="0"/>
            </a:br>
            <a:r>
              <a:rPr lang="en-US" sz="4400" b="1" dirty="0">
                <a:solidFill>
                  <a:srgbClr val="FF0000"/>
                </a:solidFill>
              </a:rPr>
              <a:t>The Surging Story</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47500" lnSpcReduction="20000"/>
          </a:bodyPr>
          <a:lstStyle/>
          <a:p>
            <a:r>
              <a:rPr lang="en-US" sz="2400" dirty="0">
                <a:solidFill>
                  <a:schemeClr val="tx1">
                    <a:lumMod val="85000"/>
                    <a:lumOff val="15000"/>
                  </a:schemeClr>
                </a:solidFill>
              </a:rPr>
              <a:t>Date: 20 May 2024</a:t>
            </a:r>
          </a:p>
          <a:p>
            <a:r>
              <a:rPr lang="en-US" dirty="0">
                <a:solidFill>
                  <a:schemeClr val="tx1">
                    <a:lumMod val="85000"/>
                    <a:lumOff val="15000"/>
                  </a:schemeClr>
                </a:solidFill>
              </a:rPr>
              <a:t>Disclaimer: none of this is financial advice and the company is not responsible for any error or misinformation. Please seek your financial advisor in your investment decisions.</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B666638-507E-1961-ADA6-D8696A296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601928"/>
            <a:ext cx="3323234" cy="4256072"/>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A94-D3F5-9830-9F67-303CBD100206}"/>
              </a:ext>
            </a:extLst>
          </p:cNvPr>
          <p:cNvSpPr>
            <a:spLocks noGrp="1"/>
          </p:cNvSpPr>
          <p:nvPr>
            <p:ph type="title"/>
          </p:nvPr>
        </p:nvSpPr>
        <p:spPr/>
        <p:txBody>
          <a:bodyPr>
            <a:normAutofit/>
          </a:bodyPr>
          <a:lstStyle/>
          <a:p>
            <a:r>
              <a:rPr lang="en-US" sz="2800" b="1" dirty="0"/>
              <a:t>The Trade War Opportunities</a:t>
            </a:r>
            <a:endParaRPr lang="en-MY" sz="2800" b="1" dirty="0"/>
          </a:p>
        </p:txBody>
      </p:sp>
      <p:sp>
        <p:nvSpPr>
          <p:cNvPr id="3" name="Content Placeholder 2">
            <a:extLst>
              <a:ext uri="{FF2B5EF4-FFF2-40B4-BE49-F238E27FC236}">
                <a16:creationId xmlns:a16="http://schemas.microsoft.com/office/drawing/2014/main" id="{3BAF18FF-DAB8-E3DB-6E65-C39C3C4FA268}"/>
              </a:ext>
            </a:extLst>
          </p:cNvPr>
          <p:cNvSpPr>
            <a:spLocks noGrp="1"/>
          </p:cNvSpPr>
          <p:nvPr>
            <p:ph idx="1"/>
          </p:nvPr>
        </p:nvSpPr>
        <p:spPr/>
        <p:txBody>
          <a:bodyPr>
            <a:normAutofit lnSpcReduction="10000"/>
          </a:bodyPr>
          <a:lstStyle/>
          <a:p>
            <a:r>
              <a:rPr lang="en-US" sz="2000" dirty="0">
                <a:latin typeface="+mj-lt"/>
                <a:cs typeface="Arial" panose="020B0604020202020204" pitchFamily="34" charset="0"/>
              </a:rPr>
              <a:t>1. Notion is </a:t>
            </a:r>
            <a:r>
              <a:rPr lang="en-US" sz="2000" b="1" dirty="0">
                <a:latin typeface="+mj-lt"/>
                <a:cs typeface="Arial" panose="020B0604020202020204" pitchFamily="34" charset="0"/>
              </a:rPr>
              <a:t>positioned to benefit </a:t>
            </a:r>
            <a:r>
              <a:rPr lang="en-US" sz="2000" dirty="0">
                <a:latin typeface="+mj-lt"/>
                <a:cs typeface="Arial" panose="020B0604020202020204" pitchFamily="34" charset="0"/>
              </a:rPr>
              <a:t>from the continuing trade war resulting in both Chinese companies facing insurmountable high tariffs as well as Western MNCs needing to source from non Chinese supply chain.</a:t>
            </a:r>
          </a:p>
          <a:p>
            <a:r>
              <a:rPr lang="en-US" sz="2000" dirty="0">
                <a:latin typeface="+mj-lt"/>
                <a:cs typeface="Arial" panose="020B0604020202020204" pitchFamily="34" charset="0"/>
              </a:rPr>
              <a:t>2. We will continue to search for the </a:t>
            </a:r>
            <a:r>
              <a:rPr lang="en-US" sz="2000" b="1" dirty="0">
                <a:latin typeface="+mj-lt"/>
                <a:cs typeface="Arial" panose="020B0604020202020204" pitchFamily="34" charset="0"/>
              </a:rPr>
              <a:t>best deals </a:t>
            </a:r>
            <a:r>
              <a:rPr lang="en-US" sz="2000" dirty="0">
                <a:latin typeface="+mj-lt"/>
                <a:cs typeface="Arial" panose="020B0604020202020204" pitchFamily="34" charset="0"/>
              </a:rPr>
              <a:t>for the benefit of the shareholders.</a:t>
            </a:r>
          </a:p>
          <a:p>
            <a:r>
              <a:rPr lang="en-US" sz="2000" dirty="0">
                <a:latin typeface="+mj-lt"/>
                <a:cs typeface="Arial" panose="020B0604020202020204" pitchFamily="34" charset="0"/>
              </a:rPr>
              <a:t>3. Within the next  3 months, we should have clinched a JV deal with a China partner in the </a:t>
            </a:r>
            <a:r>
              <a:rPr lang="en-US" sz="2000" b="1" dirty="0">
                <a:latin typeface="+mj-lt"/>
                <a:cs typeface="Arial" panose="020B0604020202020204" pitchFamily="34" charset="0"/>
              </a:rPr>
              <a:t>high volume </a:t>
            </a:r>
            <a:r>
              <a:rPr lang="en-US" sz="2000" b="1" dirty="0" err="1">
                <a:latin typeface="+mj-lt"/>
                <a:cs typeface="Arial" panose="020B0604020202020204" pitchFamily="34" charset="0"/>
              </a:rPr>
              <a:t>aluminium</a:t>
            </a:r>
            <a:r>
              <a:rPr lang="en-US" sz="2000" b="1" dirty="0">
                <a:latin typeface="+mj-lt"/>
                <a:cs typeface="Arial" panose="020B0604020202020204" pitchFamily="34" charset="0"/>
              </a:rPr>
              <a:t> extrusion </a:t>
            </a:r>
            <a:r>
              <a:rPr lang="en-US" sz="2000" dirty="0">
                <a:latin typeface="+mj-lt"/>
                <a:cs typeface="Arial" panose="020B0604020202020204" pitchFamily="34" charset="0"/>
              </a:rPr>
              <a:t>exports business.</a:t>
            </a:r>
          </a:p>
          <a:p>
            <a:r>
              <a:rPr lang="en-US" sz="2000" dirty="0">
                <a:latin typeface="+mj-lt"/>
                <a:cs typeface="Arial" panose="020B0604020202020204" pitchFamily="34" charset="0"/>
              </a:rPr>
              <a:t>4. Within the next 3 months, we expect to have agreed with our current customer in the </a:t>
            </a:r>
            <a:r>
              <a:rPr lang="en-US" sz="2000" b="1" dirty="0">
                <a:latin typeface="+mj-lt"/>
                <a:cs typeface="Arial" panose="020B0604020202020204" pitchFamily="34" charset="0"/>
              </a:rPr>
              <a:t>automotive plunger business to increase </a:t>
            </a:r>
            <a:r>
              <a:rPr lang="en-US" sz="2000" dirty="0">
                <a:latin typeface="+mj-lt"/>
                <a:cs typeface="Arial" panose="020B0604020202020204" pitchFamily="34" charset="0"/>
              </a:rPr>
              <a:t>our capacity significantly for FY2025.</a:t>
            </a:r>
            <a:endParaRPr lang="en-MY" sz="2000" dirty="0">
              <a:latin typeface="+mj-lt"/>
              <a:cs typeface="Arial" panose="020B0604020202020204" pitchFamily="34" charset="0"/>
            </a:endParaRPr>
          </a:p>
        </p:txBody>
      </p:sp>
      <p:pic>
        <p:nvPicPr>
          <p:cNvPr id="5" name="Picture 4">
            <a:extLst>
              <a:ext uri="{FF2B5EF4-FFF2-40B4-BE49-F238E27FC236}">
                <a16:creationId xmlns:a16="http://schemas.microsoft.com/office/drawing/2014/main" id="{00765A6E-C2A5-C8EF-9EFC-E376D30CA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386" y="0"/>
            <a:ext cx="2595613" cy="2206271"/>
          </a:xfrm>
          <a:prstGeom prst="rect">
            <a:avLst/>
          </a:prstGeom>
        </p:spPr>
      </p:pic>
    </p:spTree>
    <p:extLst>
      <p:ext uri="{BB962C8B-B14F-4D97-AF65-F5344CB8AC3E}">
        <p14:creationId xmlns:p14="http://schemas.microsoft.com/office/powerpoint/2010/main" val="400392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A94-D3F5-9830-9F67-303CBD100206}"/>
              </a:ext>
            </a:extLst>
          </p:cNvPr>
          <p:cNvSpPr>
            <a:spLocks noGrp="1"/>
          </p:cNvSpPr>
          <p:nvPr>
            <p:ph type="title"/>
          </p:nvPr>
        </p:nvSpPr>
        <p:spPr/>
        <p:txBody>
          <a:bodyPr>
            <a:normAutofit/>
          </a:bodyPr>
          <a:lstStyle/>
          <a:p>
            <a:r>
              <a:rPr lang="en-US" sz="2800" b="1" dirty="0"/>
              <a:t>SUMMARY:</a:t>
            </a:r>
            <a:endParaRPr lang="en-MY" sz="2800" b="1" dirty="0"/>
          </a:p>
        </p:txBody>
      </p:sp>
      <p:sp>
        <p:nvSpPr>
          <p:cNvPr id="3" name="Content Placeholder 2">
            <a:extLst>
              <a:ext uri="{FF2B5EF4-FFF2-40B4-BE49-F238E27FC236}">
                <a16:creationId xmlns:a16="http://schemas.microsoft.com/office/drawing/2014/main" id="{3BAF18FF-DAB8-E3DB-6E65-C39C3C4FA268}"/>
              </a:ext>
            </a:extLst>
          </p:cNvPr>
          <p:cNvSpPr>
            <a:spLocks noGrp="1"/>
          </p:cNvSpPr>
          <p:nvPr>
            <p:ph idx="1"/>
          </p:nvPr>
        </p:nvSpPr>
        <p:spPr/>
        <p:txBody>
          <a:bodyPr>
            <a:normAutofit lnSpcReduction="10000"/>
          </a:bodyPr>
          <a:lstStyle/>
          <a:p>
            <a:r>
              <a:rPr lang="en-US" sz="2000" dirty="0">
                <a:latin typeface="+mj-lt"/>
                <a:cs typeface="Arial" panose="020B0604020202020204" pitchFamily="34" charset="0"/>
              </a:rPr>
              <a:t>1. </a:t>
            </a:r>
            <a:r>
              <a:rPr lang="en-US" sz="2000" b="1" dirty="0">
                <a:latin typeface="+mj-lt"/>
                <a:cs typeface="Arial" panose="020B0604020202020204" pitchFamily="34" charset="0"/>
              </a:rPr>
              <a:t>EMS </a:t>
            </a:r>
            <a:r>
              <a:rPr lang="en-US" sz="2000" dirty="0">
                <a:latin typeface="+mj-lt"/>
                <a:cs typeface="Arial" panose="020B0604020202020204" pitchFamily="34" charset="0"/>
              </a:rPr>
              <a:t>sector is </a:t>
            </a:r>
            <a:r>
              <a:rPr lang="en-US" sz="2000" b="1" dirty="0">
                <a:latin typeface="+mj-lt"/>
                <a:cs typeface="Arial" panose="020B0604020202020204" pitchFamily="34" charset="0"/>
              </a:rPr>
              <a:t>surging in orders </a:t>
            </a:r>
            <a:r>
              <a:rPr lang="en-US" sz="2000" dirty="0">
                <a:latin typeface="+mj-lt"/>
                <a:cs typeface="Arial" panose="020B0604020202020204" pitchFamily="34" charset="0"/>
              </a:rPr>
              <a:t>and already the </a:t>
            </a:r>
            <a:r>
              <a:rPr lang="en-US" sz="2000" b="1" dirty="0">
                <a:latin typeface="+mj-lt"/>
                <a:cs typeface="Arial" panose="020B0604020202020204" pitchFamily="34" charset="0"/>
              </a:rPr>
              <a:t>main contributor</a:t>
            </a:r>
            <a:r>
              <a:rPr lang="en-US" sz="2000" dirty="0">
                <a:latin typeface="+mj-lt"/>
                <a:cs typeface="Arial" panose="020B0604020202020204" pitchFamily="34" charset="0"/>
              </a:rPr>
              <a:t>.</a:t>
            </a:r>
          </a:p>
          <a:p>
            <a:r>
              <a:rPr lang="en-US" sz="2000" dirty="0">
                <a:latin typeface="+mj-lt"/>
                <a:cs typeface="Arial" panose="020B0604020202020204" pitchFamily="34" charset="0"/>
              </a:rPr>
              <a:t>2. Notion is </a:t>
            </a:r>
            <a:r>
              <a:rPr lang="en-US" sz="2000" b="1" dirty="0">
                <a:latin typeface="+mj-lt"/>
                <a:cs typeface="Arial" panose="020B0604020202020204" pitchFamily="34" charset="0"/>
              </a:rPr>
              <a:t>firing on all 3 cylinders HDD, Auto &amp; EMS </a:t>
            </a:r>
            <a:r>
              <a:rPr lang="en-US" sz="2000" dirty="0">
                <a:latin typeface="+mj-lt"/>
                <a:cs typeface="Arial" panose="020B0604020202020204" pitchFamily="34" charset="0"/>
              </a:rPr>
              <a:t>into foreseeable future.</a:t>
            </a:r>
          </a:p>
          <a:p>
            <a:r>
              <a:rPr lang="en-US" sz="2000" dirty="0">
                <a:latin typeface="+mj-lt"/>
                <a:cs typeface="Arial" panose="020B0604020202020204" pitchFamily="34" charset="0"/>
              </a:rPr>
              <a:t>3. </a:t>
            </a:r>
            <a:r>
              <a:rPr lang="en-US" sz="2000" b="1" dirty="0">
                <a:latin typeface="+mj-lt"/>
                <a:cs typeface="Arial" panose="020B0604020202020204" pitchFamily="34" charset="0"/>
              </a:rPr>
              <a:t>High tonnage </a:t>
            </a:r>
            <a:r>
              <a:rPr lang="en-US" sz="2000" b="1" dirty="0" err="1">
                <a:latin typeface="+mj-lt"/>
                <a:cs typeface="Arial" panose="020B0604020202020204" pitchFamily="34" charset="0"/>
              </a:rPr>
              <a:t>aluminium</a:t>
            </a:r>
            <a:r>
              <a:rPr lang="en-US" sz="2000" b="1" dirty="0">
                <a:latin typeface="+mj-lt"/>
                <a:cs typeface="Arial" panose="020B0604020202020204" pitchFamily="34" charset="0"/>
              </a:rPr>
              <a:t> extrusion </a:t>
            </a:r>
            <a:r>
              <a:rPr lang="en-US" sz="2000" dirty="0">
                <a:latin typeface="+mj-lt"/>
                <a:cs typeface="Arial" panose="020B0604020202020204" pitchFamily="34" charset="0"/>
              </a:rPr>
              <a:t>business will break RM1 billion revenue target by 2026.</a:t>
            </a:r>
          </a:p>
          <a:p>
            <a:r>
              <a:rPr lang="en-US" sz="2000" dirty="0">
                <a:latin typeface="+mj-lt"/>
                <a:cs typeface="Arial" panose="020B0604020202020204" pitchFamily="34" charset="0"/>
              </a:rPr>
              <a:t>4. The Trade War brings </a:t>
            </a:r>
            <a:r>
              <a:rPr lang="en-US" sz="2000" b="1" dirty="0">
                <a:latin typeface="+mj-lt"/>
                <a:cs typeface="Arial" panose="020B0604020202020204" pitchFamily="34" charset="0"/>
              </a:rPr>
              <a:t>continuing opportunities</a:t>
            </a:r>
            <a:r>
              <a:rPr lang="en-US" sz="2000" dirty="0">
                <a:latin typeface="+mj-lt"/>
                <a:cs typeface="Arial" panose="020B0604020202020204" pitchFamily="34" charset="0"/>
              </a:rPr>
              <a:t>.</a:t>
            </a:r>
          </a:p>
          <a:p>
            <a:r>
              <a:rPr lang="en-US" sz="2000" dirty="0">
                <a:latin typeface="+mj-lt"/>
                <a:cs typeface="Arial" panose="020B0604020202020204" pitchFamily="34" charset="0"/>
              </a:rPr>
              <a:t>5. Notion continues to </a:t>
            </a:r>
            <a:r>
              <a:rPr lang="en-US" sz="2000" b="1" dirty="0">
                <a:latin typeface="+mj-lt"/>
                <a:cs typeface="Arial" panose="020B0604020202020204" pitchFamily="34" charset="0"/>
              </a:rPr>
              <a:t>increase productivity and lower costs </a:t>
            </a:r>
            <a:r>
              <a:rPr lang="en-US" sz="2000" dirty="0">
                <a:latin typeface="+mj-lt"/>
                <a:cs typeface="Arial" panose="020B0604020202020204" pitchFamily="34" charset="0"/>
              </a:rPr>
              <a:t>by automation, AOI and </a:t>
            </a:r>
            <a:r>
              <a:rPr lang="en-US" sz="2000" dirty="0" err="1">
                <a:latin typeface="+mj-lt"/>
                <a:cs typeface="Arial" panose="020B0604020202020204" pitchFamily="34" charset="0"/>
              </a:rPr>
              <a:t>Cobots</a:t>
            </a:r>
            <a:r>
              <a:rPr lang="en-US" sz="2000" dirty="0">
                <a:latin typeface="+mj-lt"/>
                <a:cs typeface="Arial" panose="020B0604020202020204" pitchFamily="34" charset="0"/>
              </a:rPr>
              <a:t>.</a:t>
            </a:r>
          </a:p>
          <a:p>
            <a:r>
              <a:rPr lang="en-US" sz="2000" dirty="0">
                <a:latin typeface="+mj-lt"/>
                <a:cs typeface="Arial" panose="020B0604020202020204" pitchFamily="34" charset="0"/>
              </a:rPr>
              <a:t>6. Smooth </a:t>
            </a:r>
            <a:r>
              <a:rPr lang="en-US" sz="2000" b="1" dirty="0">
                <a:latin typeface="+mj-lt"/>
                <a:cs typeface="Arial" panose="020B0604020202020204" pitchFamily="34" charset="0"/>
              </a:rPr>
              <a:t>execution</a:t>
            </a:r>
            <a:r>
              <a:rPr lang="en-US" sz="2000" dirty="0">
                <a:latin typeface="+mj-lt"/>
                <a:cs typeface="Arial" panose="020B0604020202020204" pitchFamily="34" charset="0"/>
              </a:rPr>
              <a:t> of new projects is </a:t>
            </a:r>
            <a:r>
              <a:rPr lang="en-US" sz="2000" b="1" dirty="0">
                <a:latin typeface="+mj-lt"/>
                <a:cs typeface="Arial" panose="020B0604020202020204" pitchFamily="34" charset="0"/>
              </a:rPr>
              <a:t>main risk</a:t>
            </a:r>
            <a:r>
              <a:rPr lang="en-US" sz="2000" dirty="0">
                <a:latin typeface="+mj-lt"/>
                <a:cs typeface="Arial" panose="020B0604020202020204" pitchFamily="34" charset="0"/>
              </a:rPr>
              <a:t>.</a:t>
            </a:r>
          </a:p>
          <a:p>
            <a:endParaRPr lang="en-MY" sz="2000" dirty="0">
              <a:latin typeface="+mj-lt"/>
              <a:cs typeface="Arial" panose="020B0604020202020204" pitchFamily="34" charset="0"/>
            </a:endParaRPr>
          </a:p>
        </p:txBody>
      </p:sp>
      <p:pic>
        <p:nvPicPr>
          <p:cNvPr id="6" name="Picture 5">
            <a:extLst>
              <a:ext uri="{FF2B5EF4-FFF2-40B4-BE49-F238E27FC236}">
                <a16:creationId xmlns:a16="http://schemas.microsoft.com/office/drawing/2014/main" id="{C43A00C5-50E0-3E7C-C30D-D0A446E0F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158" y="0"/>
            <a:ext cx="3209841" cy="2181778"/>
          </a:xfrm>
          <a:prstGeom prst="rect">
            <a:avLst/>
          </a:prstGeom>
        </p:spPr>
      </p:pic>
    </p:spTree>
    <p:extLst>
      <p:ext uri="{BB962C8B-B14F-4D97-AF65-F5344CB8AC3E}">
        <p14:creationId xmlns:p14="http://schemas.microsoft.com/office/powerpoint/2010/main" val="159027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F18FF-DAB8-E3DB-6E65-C39C3C4FA268}"/>
              </a:ext>
            </a:extLst>
          </p:cNvPr>
          <p:cNvSpPr>
            <a:spLocks noGrp="1"/>
          </p:cNvSpPr>
          <p:nvPr>
            <p:ph idx="1"/>
          </p:nvPr>
        </p:nvSpPr>
        <p:spPr/>
        <p:txBody>
          <a:bodyPr>
            <a:normAutofit/>
          </a:bodyPr>
          <a:lstStyle/>
          <a:p>
            <a:pPr algn="ctr"/>
            <a:endParaRPr lang="en-US" sz="4000" dirty="0">
              <a:latin typeface="+mj-lt"/>
            </a:endParaRPr>
          </a:p>
          <a:p>
            <a:pPr algn="ctr"/>
            <a:r>
              <a:rPr lang="en-US" sz="4000" dirty="0">
                <a:latin typeface="+mj-lt"/>
              </a:rPr>
              <a:t>Thank You</a:t>
            </a:r>
            <a:endParaRPr lang="en-MY" sz="4000" dirty="0">
              <a:latin typeface="+mj-lt"/>
            </a:endParaRPr>
          </a:p>
        </p:txBody>
      </p:sp>
      <p:pic>
        <p:nvPicPr>
          <p:cNvPr id="5" name="Picture 4">
            <a:extLst>
              <a:ext uri="{FF2B5EF4-FFF2-40B4-BE49-F238E27FC236}">
                <a16:creationId xmlns:a16="http://schemas.microsoft.com/office/drawing/2014/main" id="{788B6BC0-9938-6AB2-4488-D13031F0D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766762"/>
            <a:ext cx="6667500" cy="5324475"/>
          </a:xfrm>
          <a:prstGeom prst="rect">
            <a:avLst/>
          </a:prstGeom>
        </p:spPr>
      </p:pic>
    </p:spTree>
    <p:extLst>
      <p:ext uri="{BB962C8B-B14F-4D97-AF65-F5344CB8AC3E}">
        <p14:creationId xmlns:p14="http://schemas.microsoft.com/office/powerpoint/2010/main" val="44863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marL="685800" lvl="0" indent="-685800">
              <a:buFont typeface="Arial" panose="020B0604020202020204" pitchFamily="34" charset="0"/>
              <a:buChar char="•"/>
            </a:pPr>
            <a:r>
              <a:rPr lang="en-US" sz="4800" i="1" dirty="0">
                <a:solidFill>
                  <a:srgbClr val="FFFFFF"/>
                </a:solidFill>
              </a:rPr>
              <a:t>Your best quote that reflects your approach… “We try our best to deliver more than what we have promised.”</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Notion group</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486C-EEF8-FCCE-5AC2-84E96BE11377}"/>
              </a:ext>
            </a:extLst>
          </p:cNvPr>
          <p:cNvSpPr>
            <a:spLocks noGrp="1"/>
          </p:cNvSpPr>
          <p:nvPr>
            <p:ph type="ctrTitle"/>
          </p:nvPr>
        </p:nvSpPr>
        <p:spPr>
          <a:xfrm>
            <a:off x="1097279" y="758952"/>
            <a:ext cx="10623665" cy="3566160"/>
          </a:xfrm>
        </p:spPr>
        <p:txBody>
          <a:bodyPr>
            <a:normAutofit fontScale="90000"/>
          </a:bodyPr>
          <a:lstStyle/>
          <a:p>
            <a:br>
              <a:rPr lang="en-US" sz="2400" dirty="0"/>
            </a:br>
            <a:br>
              <a:rPr lang="en-US" sz="2400" dirty="0"/>
            </a:br>
            <a:r>
              <a:rPr lang="en-US" sz="2400" b="1" u="sng" dirty="0"/>
              <a:t>Quarter on Quarter segmental comparison</a:t>
            </a:r>
            <a:br>
              <a:rPr lang="en-US" sz="2400" dirty="0"/>
            </a:br>
            <a:br>
              <a:rPr lang="en-US" sz="2400" dirty="0"/>
            </a:br>
            <a:r>
              <a:rPr lang="en-US" sz="2200" dirty="0"/>
              <a:t>SEGMENT	</a:t>
            </a:r>
            <a:r>
              <a:rPr lang="en-US" sz="2200" dirty="0">
                <a:highlight>
                  <a:srgbClr val="FFFF00"/>
                </a:highlight>
              </a:rPr>
              <a:t>Q2FY24</a:t>
            </a:r>
            <a:r>
              <a:rPr lang="en-US" sz="2200" dirty="0"/>
              <a:t>	</a:t>
            </a:r>
            <a:r>
              <a:rPr lang="en-US" sz="2200" dirty="0">
                <a:highlight>
                  <a:srgbClr val="00FF00"/>
                </a:highlight>
              </a:rPr>
              <a:t>Q1FY24</a:t>
            </a:r>
            <a:r>
              <a:rPr lang="en-US" sz="2200" dirty="0"/>
              <a:t>	Q4FY23	Q3FY23	Q2FY23</a:t>
            </a:r>
            <a:br>
              <a:rPr lang="en-US" sz="2200" dirty="0"/>
            </a:br>
            <a:r>
              <a:rPr lang="en-US" sz="2200" dirty="0"/>
              <a:t>RM ‘ mil</a:t>
            </a:r>
            <a:br>
              <a:rPr lang="en-US" sz="2200" dirty="0"/>
            </a:br>
            <a:r>
              <a:rPr lang="en-US" sz="2200" dirty="0"/>
              <a:t>HDD		</a:t>
            </a:r>
            <a:r>
              <a:rPr lang="en-US" sz="2200" dirty="0">
                <a:highlight>
                  <a:srgbClr val="FFFF00"/>
                </a:highlight>
              </a:rPr>
              <a:t>29.5 	</a:t>
            </a:r>
            <a:r>
              <a:rPr lang="en-US" sz="2200" dirty="0"/>
              <a:t>	</a:t>
            </a:r>
            <a:r>
              <a:rPr lang="en-US" sz="2200" dirty="0">
                <a:highlight>
                  <a:srgbClr val="00FF00"/>
                </a:highlight>
              </a:rPr>
              <a:t>23.0</a:t>
            </a:r>
            <a:r>
              <a:rPr lang="en-US" sz="2200" dirty="0"/>
              <a:t>		16.4		15.9		26.0</a:t>
            </a:r>
            <a:br>
              <a:rPr lang="en-US" sz="2200" dirty="0"/>
            </a:br>
            <a:r>
              <a:rPr lang="en-US" sz="2200" dirty="0"/>
              <a:t>		(26.4%)		(24.5%)</a:t>
            </a:r>
            <a:br>
              <a:rPr lang="en-US" sz="2200" dirty="0"/>
            </a:br>
            <a:r>
              <a:rPr lang="en-US" sz="2200" dirty="0"/>
              <a:t>AUTO		</a:t>
            </a:r>
            <a:r>
              <a:rPr lang="en-US" sz="2200" dirty="0">
                <a:highlight>
                  <a:srgbClr val="FFFF00"/>
                </a:highlight>
              </a:rPr>
              <a:t>33.2	</a:t>
            </a:r>
            <a:r>
              <a:rPr lang="en-US" sz="2200" dirty="0"/>
              <a:t>	</a:t>
            </a:r>
            <a:r>
              <a:rPr lang="en-US" sz="2200" dirty="0">
                <a:highlight>
                  <a:srgbClr val="00FF00"/>
                </a:highlight>
              </a:rPr>
              <a:t>31.8</a:t>
            </a:r>
            <a:r>
              <a:rPr lang="en-US" sz="2200" dirty="0"/>
              <a:t>		28.1		26.6		28.5</a:t>
            </a:r>
            <a:br>
              <a:rPr lang="en-US" sz="2200" dirty="0"/>
            </a:br>
            <a:r>
              <a:rPr lang="en-US" sz="2200" dirty="0"/>
              <a:t>		(30%)		(34%)</a:t>
            </a:r>
            <a:br>
              <a:rPr lang="en-US" sz="2200" dirty="0"/>
            </a:br>
            <a:r>
              <a:rPr lang="en-US" sz="2200" dirty="0"/>
              <a:t>EMS		</a:t>
            </a:r>
            <a:r>
              <a:rPr lang="en-US" sz="2200" dirty="0">
                <a:highlight>
                  <a:srgbClr val="FFFF00"/>
                </a:highlight>
              </a:rPr>
              <a:t>36.1	</a:t>
            </a:r>
            <a:r>
              <a:rPr lang="en-US" sz="2200" dirty="0"/>
              <a:t>	</a:t>
            </a:r>
            <a:r>
              <a:rPr lang="en-US" sz="2200" dirty="0">
                <a:highlight>
                  <a:srgbClr val="00FF00"/>
                </a:highlight>
              </a:rPr>
              <a:t>32.0</a:t>
            </a:r>
            <a:r>
              <a:rPr lang="en-US" sz="2200" dirty="0"/>
              <a:t>		51.1		35.2		24.3</a:t>
            </a:r>
            <a:br>
              <a:rPr lang="en-US" sz="2200" dirty="0"/>
            </a:br>
            <a:r>
              <a:rPr lang="en-US" sz="2200" dirty="0"/>
              <a:t>		(32.3)		(34%)</a:t>
            </a:r>
            <a:br>
              <a:rPr lang="en-US" sz="2200" dirty="0"/>
            </a:br>
            <a:r>
              <a:rPr lang="en-US" sz="2200" dirty="0"/>
              <a:t>CAMERA	</a:t>
            </a:r>
            <a:r>
              <a:rPr lang="en-US" sz="2200" dirty="0">
                <a:highlight>
                  <a:srgbClr val="FFFF00"/>
                </a:highlight>
              </a:rPr>
              <a:t>12.6	</a:t>
            </a:r>
            <a:r>
              <a:rPr lang="en-US" sz="2200" dirty="0"/>
              <a:t>	</a:t>
            </a:r>
            <a:r>
              <a:rPr lang="en-US" sz="2200" dirty="0">
                <a:highlight>
                  <a:srgbClr val="00FF00"/>
                </a:highlight>
              </a:rPr>
              <a:t>6.7</a:t>
            </a:r>
            <a:r>
              <a:rPr lang="en-US" sz="2200" dirty="0"/>
              <a:t>		4.1		5.4		5.7</a:t>
            </a:r>
            <a:br>
              <a:rPr lang="en-US" sz="2200" dirty="0"/>
            </a:br>
            <a:r>
              <a:rPr lang="en-US" sz="2200" dirty="0"/>
              <a:t>/Industrial	(11.3)		(7%)</a:t>
            </a:r>
            <a:br>
              <a:rPr lang="en-US" sz="2200" dirty="0"/>
            </a:br>
            <a:br>
              <a:rPr lang="en-US" sz="2200" dirty="0"/>
            </a:br>
            <a:r>
              <a:rPr lang="en-US" sz="2200" dirty="0"/>
              <a:t>Total		</a:t>
            </a:r>
            <a:r>
              <a:rPr lang="en-US" sz="2200" dirty="0">
                <a:highlight>
                  <a:srgbClr val="FFFF00"/>
                </a:highlight>
              </a:rPr>
              <a:t>111.5	</a:t>
            </a:r>
            <a:r>
              <a:rPr lang="en-US" sz="2200" dirty="0"/>
              <a:t>	</a:t>
            </a:r>
            <a:r>
              <a:rPr lang="en-US" sz="2200" dirty="0">
                <a:highlight>
                  <a:srgbClr val="00FF00"/>
                </a:highlight>
              </a:rPr>
              <a:t>93.7</a:t>
            </a:r>
            <a:r>
              <a:rPr lang="en-US" sz="2200" dirty="0"/>
              <a:t>		99.8		83.1		84.6</a:t>
            </a:r>
            <a:endParaRPr lang="en-MY" sz="2200" dirty="0"/>
          </a:p>
        </p:txBody>
      </p:sp>
      <p:sp>
        <p:nvSpPr>
          <p:cNvPr id="3" name="Subtitle 2">
            <a:extLst>
              <a:ext uri="{FF2B5EF4-FFF2-40B4-BE49-F238E27FC236}">
                <a16:creationId xmlns:a16="http://schemas.microsoft.com/office/drawing/2014/main" id="{1718E169-07A9-7E6C-126A-0DA06A305331}"/>
              </a:ext>
            </a:extLst>
          </p:cNvPr>
          <p:cNvSpPr>
            <a:spLocks noGrp="1"/>
          </p:cNvSpPr>
          <p:nvPr>
            <p:ph type="subTitle" idx="1"/>
          </p:nvPr>
        </p:nvSpPr>
        <p:spPr/>
        <p:txBody>
          <a:bodyPr/>
          <a:lstStyle/>
          <a:p>
            <a:r>
              <a:rPr lang="en-US" dirty="0">
                <a:latin typeface="+mj-lt"/>
              </a:rPr>
              <a:t>All segments UP in Q2FY24</a:t>
            </a:r>
          </a:p>
          <a:p>
            <a:r>
              <a:rPr lang="en-US" dirty="0">
                <a:latin typeface="+mj-lt"/>
              </a:rPr>
              <a:t>EMS customer already major since FY23</a:t>
            </a:r>
            <a:endParaRPr lang="en-MY" dirty="0">
              <a:latin typeface="+mj-lt"/>
            </a:endParaRPr>
          </a:p>
        </p:txBody>
      </p:sp>
      <p:pic>
        <p:nvPicPr>
          <p:cNvPr id="5" name="Picture 4">
            <a:extLst>
              <a:ext uri="{FF2B5EF4-FFF2-40B4-BE49-F238E27FC236}">
                <a16:creationId xmlns:a16="http://schemas.microsoft.com/office/drawing/2014/main" id="{09D674C5-3ABC-798D-AD34-A32FACE99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359" y="4507264"/>
            <a:ext cx="2191352" cy="1890690"/>
          </a:xfrm>
          <a:prstGeom prst="rect">
            <a:avLst/>
          </a:prstGeom>
        </p:spPr>
      </p:pic>
    </p:spTree>
    <p:extLst>
      <p:ext uri="{BB962C8B-B14F-4D97-AF65-F5344CB8AC3E}">
        <p14:creationId xmlns:p14="http://schemas.microsoft.com/office/powerpoint/2010/main" val="335485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486C-EEF8-FCCE-5AC2-84E96BE11377}"/>
              </a:ext>
            </a:extLst>
          </p:cNvPr>
          <p:cNvSpPr>
            <a:spLocks noGrp="1"/>
          </p:cNvSpPr>
          <p:nvPr>
            <p:ph type="ctrTitle"/>
          </p:nvPr>
        </p:nvSpPr>
        <p:spPr>
          <a:xfrm>
            <a:off x="1097279" y="360218"/>
            <a:ext cx="10623665" cy="3964894"/>
          </a:xfrm>
        </p:spPr>
        <p:txBody>
          <a:bodyPr>
            <a:normAutofit fontScale="90000"/>
          </a:bodyPr>
          <a:lstStyle/>
          <a:p>
            <a:br>
              <a:rPr lang="en-US" sz="2400" dirty="0"/>
            </a:br>
            <a:br>
              <a:rPr lang="en-US" sz="2400" dirty="0"/>
            </a:br>
            <a:r>
              <a:rPr lang="en-US" sz="2400" b="1" dirty="0"/>
              <a:t>Quarter on Quarter Financial comparison</a:t>
            </a:r>
            <a:br>
              <a:rPr lang="en-US" sz="2400" b="1" dirty="0"/>
            </a:br>
            <a:br>
              <a:rPr lang="en-US" sz="2400" dirty="0"/>
            </a:br>
            <a:r>
              <a:rPr lang="en-US" sz="2200" dirty="0"/>
              <a:t>FINANCIAL	</a:t>
            </a:r>
            <a:r>
              <a:rPr lang="en-US" sz="2200" dirty="0">
                <a:highlight>
                  <a:srgbClr val="FFFF00"/>
                </a:highlight>
              </a:rPr>
              <a:t>Q2FY24</a:t>
            </a:r>
            <a:r>
              <a:rPr lang="en-US" sz="2200" dirty="0"/>
              <a:t>	</a:t>
            </a:r>
            <a:r>
              <a:rPr lang="en-US" sz="2200" dirty="0">
                <a:highlight>
                  <a:srgbClr val="00FF00"/>
                </a:highlight>
              </a:rPr>
              <a:t>Q1FY24</a:t>
            </a:r>
            <a:r>
              <a:rPr lang="en-US" sz="2200" dirty="0"/>
              <a:t>	Q4FY23	Q3FY23	Q2FY23</a:t>
            </a:r>
            <a:br>
              <a:rPr lang="en-US" sz="2200" dirty="0"/>
            </a:br>
            <a:r>
              <a:rPr lang="en-US" sz="2200" dirty="0"/>
              <a:t>RM ‘ mil</a:t>
            </a:r>
            <a:br>
              <a:rPr lang="en-US" sz="2200" dirty="0"/>
            </a:br>
            <a:r>
              <a:rPr lang="en-US" sz="2200" dirty="0"/>
              <a:t>Revenue	</a:t>
            </a:r>
            <a:r>
              <a:rPr lang="en-US" sz="2200" dirty="0">
                <a:highlight>
                  <a:srgbClr val="FFFF00"/>
                </a:highlight>
              </a:rPr>
              <a:t>111.5	</a:t>
            </a:r>
            <a:r>
              <a:rPr lang="en-US" sz="2200" dirty="0"/>
              <a:t>	</a:t>
            </a:r>
            <a:r>
              <a:rPr lang="en-US" sz="2200" dirty="0">
                <a:highlight>
                  <a:srgbClr val="00FF00"/>
                </a:highlight>
              </a:rPr>
              <a:t>93.7</a:t>
            </a:r>
            <a:r>
              <a:rPr lang="en-US" sz="2200" dirty="0"/>
              <a:t>		99.8		83.1		84.6</a:t>
            </a:r>
            <a:br>
              <a:rPr lang="en-US" sz="2200" dirty="0"/>
            </a:br>
            <a:r>
              <a:rPr lang="en-US" sz="2200" dirty="0"/>
              <a:t>Gross P	</a:t>
            </a:r>
            <a:r>
              <a:rPr lang="en-US" sz="2200" dirty="0">
                <a:highlight>
                  <a:srgbClr val="FFFF00"/>
                </a:highlight>
              </a:rPr>
              <a:t>23.8	</a:t>
            </a:r>
            <a:r>
              <a:rPr lang="en-US" sz="2200" dirty="0"/>
              <a:t>	</a:t>
            </a:r>
            <a:r>
              <a:rPr lang="en-US" sz="2200" dirty="0">
                <a:highlight>
                  <a:srgbClr val="00FF00"/>
                </a:highlight>
              </a:rPr>
              <a:t>21.7</a:t>
            </a:r>
            <a:r>
              <a:rPr lang="en-US" sz="2200" dirty="0"/>
              <a:t>		8.4		6.5		2.0</a:t>
            </a:r>
            <a:br>
              <a:rPr lang="en-US" sz="2200" dirty="0"/>
            </a:br>
            <a:r>
              <a:rPr lang="en-US" sz="2200" dirty="0"/>
              <a:t>%		(21.3%)		(23%)	</a:t>
            </a:r>
            <a:br>
              <a:rPr lang="en-US" sz="2200" dirty="0"/>
            </a:br>
            <a:r>
              <a:rPr lang="en-US" sz="2200" dirty="0"/>
              <a:t>PBT		</a:t>
            </a:r>
            <a:r>
              <a:rPr lang="en-US" sz="2200" dirty="0">
                <a:highlight>
                  <a:srgbClr val="FFFF00"/>
                </a:highlight>
              </a:rPr>
              <a:t>17.7	</a:t>
            </a:r>
            <a:r>
              <a:rPr lang="en-US" sz="2200" dirty="0"/>
              <a:t>	</a:t>
            </a:r>
            <a:r>
              <a:rPr lang="en-US" sz="2200" dirty="0">
                <a:highlight>
                  <a:srgbClr val="00FF00"/>
                </a:highlight>
              </a:rPr>
              <a:t>13.0</a:t>
            </a:r>
            <a:r>
              <a:rPr lang="en-US" sz="2200" dirty="0"/>
              <a:t>		</a:t>
            </a:r>
            <a:r>
              <a:rPr lang="en-US" sz="2200" dirty="0">
                <a:solidFill>
                  <a:srgbClr val="FF0000"/>
                </a:solidFill>
              </a:rPr>
              <a:t>-37.9	</a:t>
            </a:r>
            <a:r>
              <a:rPr lang="en-US" sz="2200" dirty="0"/>
              <a:t>	2.7		</a:t>
            </a:r>
            <a:r>
              <a:rPr lang="en-US" sz="2200" dirty="0">
                <a:solidFill>
                  <a:srgbClr val="FF0000"/>
                </a:solidFill>
              </a:rPr>
              <a:t>-6.7</a:t>
            </a:r>
            <a:br>
              <a:rPr lang="en-US" sz="2200" dirty="0">
                <a:solidFill>
                  <a:srgbClr val="FF0000"/>
                </a:solidFill>
              </a:rPr>
            </a:br>
            <a:r>
              <a:rPr lang="en-US" sz="2200" dirty="0">
                <a:solidFill>
                  <a:srgbClr val="FF0000"/>
                </a:solidFill>
              </a:rPr>
              <a:t>		</a:t>
            </a:r>
            <a:r>
              <a:rPr lang="en-US" sz="2200" dirty="0">
                <a:solidFill>
                  <a:schemeClr val="tx1"/>
                </a:solidFill>
              </a:rPr>
              <a:t>(15.9%)		(13.9%)</a:t>
            </a:r>
            <a:br>
              <a:rPr lang="en-US" sz="2200" dirty="0"/>
            </a:br>
            <a:r>
              <a:rPr lang="en-US" sz="2200" dirty="0"/>
              <a:t>PAT		</a:t>
            </a:r>
            <a:r>
              <a:rPr lang="en-US" sz="2200" dirty="0">
                <a:highlight>
                  <a:srgbClr val="FFFF00"/>
                </a:highlight>
              </a:rPr>
              <a:t>14.0	</a:t>
            </a:r>
            <a:r>
              <a:rPr lang="en-US" sz="2200" dirty="0"/>
              <a:t>	</a:t>
            </a:r>
            <a:r>
              <a:rPr lang="en-US" sz="2200" dirty="0">
                <a:highlight>
                  <a:srgbClr val="00FF00"/>
                </a:highlight>
              </a:rPr>
              <a:t>8.0</a:t>
            </a:r>
            <a:r>
              <a:rPr lang="en-US" sz="2200" dirty="0"/>
              <a:t>		</a:t>
            </a:r>
            <a:r>
              <a:rPr lang="en-US" sz="2200" dirty="0">
                <a:solidFill>
                  <a:srgbClr val="FF0000"/>
                </a:solidFill>
              </a:rPr>
              <a:t>-35.9</a:t>
            </a:r>
            <a:r>
              <a:rPr lang="en-US" sz="2200" dirty="0"/>
              <a:t>		1.8		</a:t>
            </a:r>
            <a:r>
              <a:rPr lang="en-US" sz="2200" dirty="0">
                <a:solidFill>
                  <a:srgbClr val="FF0000"/>
                </a:solidFill>
              </a:rPr>
              <a:t>-7.7</a:t>
            </a:r>
            <a:br>
              <a:rPr lang="en-US" sz="2200" dirty="0">
                <a:solidFill>
                  <a:srgbClr val="FF0000"/>
                </a:solidFill>
              </a:rPr>
            </a:br>
            <a:r>
              <a:rPr lang="en-US" sz="2200" dirty="0">
                <a:solidFill>
                  <a:schemeClr val="tx1"/>
                </a:solidFill>
              </a:rPr>
              <a:t>%		(12.6%)		(8.5%)</a:t>
            </a:r>
            <a:br>
              <a:rPr lang="en-US" sz="2200" dirty="0"/>
            </a:br>
            <a:r>
              <a:rPr lang="en-US" sz="2200" dirty="0"/>
              <a:t>EBITDA	</a:t>
            </a:r>
            <a:r>
              <a:rPr lang="en-US" sz="2200" dirty="0">
                <a:highlight>
                  <a:srgbClr val="FFFF00"/>
                </a:highlight>
              </a:rPr>
              <a:t>23.4	</a:t>
            </a:r>
            <a:r>
              <a:rPr lang="en-US" sz="2200" dirty="0"/>
              <a:t>	</a:t>
            </a:r>
            <a:r>
              <a:rPr lang="en-US" sz="2200" dirty="0">
                <a:highlight>
                  <a:srgbClr val="00FF00"/>
                </a:highlight>
              </a:rPr>
              <a:t>19.9</a:t>
            </a:r>
            <a:r>
              <a:rPr lang="en-US" sz="2200" dirty="0"/>
              <a:t>		</a:t>
            </a:r>
            <a:r>
              <a:rPr lang="en-US" sz="2200" dirty="0">
                <a:solidFill>
                  <a:srgbClr val="FF0000"/>
                </a:solidFill>
              </a:rPr>
              <a:t>-29.0</a:t>
            </a:r>
            <a:r>
              <a:rPr lang="en-US" sz="2200" dirty="0"/>
              <a:t>		11.2		1.5</a:t>
            </a:r>
            <a:br>
              <a:rPr lang="en-US" sz="2200" dirty="0"/>
            </a:br>
            <a:r>
              <a:rPr lang="en-US" sz="2200" dirty="0"/>
              <a:t>%		(21%)		(21.2%)</a:t>
            </a:r>
            <a:br>
              <a:rPr lang="en-US" sz="2200" dirty="0"/>
            </a:br>
            <a:br>
              <a:rPr lang="en-US" sz="2200" dirty="0"/>
            </a:br>
            <a:r>
              <a:rPr lang="en-US" sz="2200" dirty="0"/>
              <a:t>Cash		</a:t>
            </a:r>
            <a:r>
              <a:rPr lang="en-US" sz="2200" dirty="0">
                <a:highlight>
                  <a:srgbClr val="FFFF00"/>
                </a:highlight>
              </a:rPr>
              <a:t>50.4	</a:t>
            </a:r>
            <a:r>
              <a:rPr lang="en-US" sz="2200" dirty="0"/>
              <a:t>	</a:t>
            </a:r>
            <a:r>
              <a:rPr lang="en-US" sz="2200" dirty="0">
                <a:highlight>
                  <a:srgbClr val="00FF00"/>
                </a:highlight>
              </a:rPr>
              <a:t>52.2</a:t>
            </a:r>
            <a:r>
              <a:rPr lang="en-US" sz="2200" dirty="0"/>
              <a:t>		49.0		39.4		25.4</a:t>
            </a:r>
            <a:br>
              <a:rPr lang="en-US" sz="2200" dirty="0"/>
            </a:br>
            <a:r>
              <a:rPr lang="en-US" sz="2200" dirty="0"/>
              <a:t>Borrowings	</a:t>
            </a:r>
            <a:r>
              <a:rPr lang="en-US" sz="2200" dirty="0">
                <a:highlight>
                  <a:srgbClr val="FFFF00"/>
                </a:highlight>
              </a:rPr>
              <a:t>31.8	</a:t>
            </a:r>
            <a:r>
              <a:rPr lang="en-US" sz="2200" dirty="0"/>
              <a:t>	</a:t>
            </a:r>
            <a:r>
              <a:rPr lang="en-US" sz="2200" dirty="0">
                <a:highlight>
                  <a:srgbClr val="00FF00"/>
                </a:highlight>
              </a:rPr>
              <a:t>32.7</a:t>
            </a:r>
            <a:r>
              <a:rPr lang="en-US" sz="2200" dirty="0"/>
              <a:t>		33.2		38.6		43.7</a:t>
            </a:r>
            <a:endParaRPr lang="en-MY" sz="2200" dirty="0"/>
          </a:p>
        </p:txBody>
      </p:sp>
      <p:sp>
        <p:nvSpPr>
          <p:cNvPr id="3" name="Subtitle 2">
            <a:extLst>
              <a:ext uri="{FF2B5EF4-FFF2-40B4-BE49-F238E27FC236}">
                <a16:creationId xmlns:a16="http://schemas.microsoft.com/office/drawing/2014/main" id="{1718E169-07A9-7E6C-126A-0DA06A305331}"/>
              </a:ext>
            </a:extLst>
          </p:cNvPr>
          <p:cNvSpPr>
            <a:spLocks noGrp="1"/>
          </p:cNvSpPr>
          <p:nvPr>
            <p:ph type="subTitle" idx="1"/>
          </p:nvPr>
        </p:nvSpPr>
        <p:spPr>
          <a:xfrm>
            <a:off x="1100051" y="4645151"/>
            <a:ext cx="10058400" cy="1589393"/>
          </a:xfrm>
        </p:spPr>
        <p:txBody>
          <a:bodyPr>
            <a:normAutofit fontScale="85000" lnSpcReduction="20000"/>
          </a:bodyPr>
          <a:lstStyle/>
          <a:p>
            <a:r>
              <a:rPr lang="en-US" dirty="0">
                <a:latin typeface="+mj-lt"/>
              </a:rPr>
              <a:t>B.E.P. for Group sales of RM84 mil/</a:t>
            </a:r>
            <a:r>
              <a:rPr lang="en-US" dirty="0" err="1">
                <a:latin typeface="+mj-lt"/>
              </a:rPr>
              <a:t>qtr</a:t>
            </a:r>
            <a:endParaRPr lang="en-US" dirty="0">
              <a:latin typeface="+mj-lt"/>
            </a:endParaRPr>
          </a:p>
          <a:p>
            <a:r>
              <a:rPr lang="en-US" dirty="0">
                <a:latin typeface="+mj-lt"/>
              </a:rPr>
              <a:t>Net cash since Q3FY23</a:t>
            </a:r>
          </a:p>
          <a:p>
            <a:r>
              <a:rPr lang="en-US" dirty="0">
                <a:latin typeface="+mj-lt"/>
              </a:rPr>
              <a:t>Q4FY23 healthcare impairment &amp; inventory W/O: RM39 mil</a:t>
            </a:r>
            <a:endParaRPr lang="en-MY" dirty="0">
              <a:latin typeface="+mj-lt"/>
            </a:endParaRPr>
          </a:p>
        </p:txBody>
      </p:sp>
      <p:pic>
        <p:nvPicPr>
          <p:cNvPr id="5" name="Picture 4">
            <a:extLst>
              <a:ext uri="{FF2B5EF4-FFF2-40B4-BE49-F238E27FC236}">
                <a16:creationId xmlns:a16="http://schemas.microsoft.com/office/drawing/2014/main" id="{C21316B8-1B6B-6165-9073-CD2A62BF4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5528" y="4325112"/>
            <a:ext cx="2726472" cy="1214338"/>
          </a:xfrm>
          <a:prstGeom prst="rect">
            <a:avLst/>
          </a:prstGeom>
        </p:spPr>
      </p:pic>
    </p:spTree>
    <p:extLst>
      <p:ext uri="{BB962C8B-B14F-4D97-AF65-F5344CB8AC3E}">
        <p14:creationId xmlns:p14="http://schemas.microsoft.com/office/powerpoint/2010/main" val="235356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A94-D3F5-9830-9F67-303CBD100206}"/>
              </a:ext>
            </a:extLst>
          </p:cNvPr>
          <p:cNvSpPr>
            <a:spLocks noGrp="1"/>
          </p:cNvSpPr>
          <p:nvPr>
            <p:ph type="title"/>
          </p:nvPr>
        </p:nvSpPr>
        <p:spPr>
          <a:xfrm>
            <a:off x="1066800" y="-461849"/>
            <a:ext cx="10058400" cy="1450757"/>
          </a:xfrm>
        </p:spPr>
        <p:txBody>
          <a:bodyPr>
            <a:normAutofit/>
          </a:bodyPr>
          <a:lstStyle/>
          <a:p>
            <a:r>
              <a:rPr lang="en-US" sz="2800" b="1" dirty="0"/>
              <a:t>HDD Shifting Demand Outlook</a:t>
            </a:r>
            <a:endParaRPr lang="en-MY" sz="2800" b="1" dirty="0"/>
          </a:p>
        </p:txBody>
      </p:sp>
      <p:sp>
        <p:nvSpPr>
          <p:cNvPr id="3" name="Content Placeholder 2">
            <a:extLst>
              <a:ext uri="{FF2B5EF4-FFF2-40B4-BE49-F238E27FC236}">
                <a16:creationId xmlns:a16="http://schemas.microsoft.com/office/drawing/2014/main" id="{3BAF18FF-DAB8-E3DB-6E65-C39C3C4FA268}"/>
              </a:ext>
            </a:extLst>
          </p:cNvPr>
          <p:cNvSpPr>
            <a:spLocks noGrp="1"/>
          </p:cNvSpPr>
          <p:nvPr>
            <p:ph idx="1"/>
          </p:nvPr>
        </p:nvSpPr>
        <p:spPr>
          <a:xfrm>
            <a:off x="1097280" y="2108201"/>
            <a:ext cx="10058400" cy="4190999"/>
          </a:xfrm>
        </p:spPr>
        <p:txBody>
          <a:bodyPr>
            <a:normAutofit/>
          </a:bodyPr>
          <a:lstStyle/>
          <a:p>
            <a:r>
              <a:rPr lang="en-US" sz="2000" dirty="0"/>
              <a:t>1. Reported </a:t>
            </a:r>
            <a:r>
              <a:rPr lang="en-US" sz="2000" b="1" dirty="0"/>
              <a:t>shortage of HDD </a:t>
            </a:r>
            <a:r>
              <a:rPr lang="en-US" sz="2000" dirty="0"/>
              <a:t>and SSD in market due to prolong squeeze on inventory for past year causing fresh demand in orders.</a:t>
            </a:r>
          </a:p>
          <a:p>
            <a:r>
              <a:rPr lang="en-US" sz="2000" dirty="0"/>
              <a:t>2. Global trend in </a:t>
            </a:r>
            <a:r>
              <a:rPr lang="en-US" sz="2000" b="1" dirty="0"/>
              <a:t>imaging AI </a:t>
            </a:r>
            <a:r>
              <a:rPr lang="en-US" sz="2000" dirty="0"/>
              <a:t>application in autonomous taxi and humanoid AI robotics has resulted in new demand for AI machine learning data storage and the growth is exponential.</a:t>
            </a:r>
          </a:p>
          <a:p>
            <a:r>
              <a:rPr lang="en-US" sz="2000" dirty="0"/>
              <a:t>3. It is expected </a:t>
            </a:r>
            <a:r>
              <a:rPr lang="en-US" sz="2000" b="1" dirty="0" err="1"/>
              <a:t>Robotaxi</a:t>
            </a:r>
            <a:r>
              <a:rPr lang="en-US" sz="2000" b="1" dirty="0"/>
              <a:t> and humanoid AI robots </a:t>
            </a:r>
            <a:r>
              <a:rPr lang="en-US" sz="2000" dirty="0"/>
              <a:t>have potential disruption to transportation and the global </a:t>
            </a:r>
            <a:r>
              <a:rPr lang="en-US" sz="2000" dirty="0" err="1"/>
              <a:t>labour</a:t>
            </a:r>
            <a:r>
              <a:rPr lang="en-US" sz="2000" dirty="0"/>
              <a:t> market meaning the total addressable market is the human population of 8 billion units.</a:t>
            </a:r>
          </a:p>
          <a:p>
            <a:r>
              <a:rPr lang="en-US" sz="2000" dirty="0"/>
              <a:t>4. The migration from </a:t>
            </a:r>
            <a:r>
              <a:rPr lang="en-US" sz="2000" dirty="0" err="1"/>
              <a:t>aluminium</a:t>
            </a:r>
            <a:r>
              <a:rPr lang="en-US" sz="2000" dirty="0"/>
              <a:t> HDD media platter to </a:t>
            </a:r>
            <a:r>
              <a:rPr lang="en-US" sz="2000" b="1" dirty="0"/>
              <a:t>glass</a:t>
            </a:r>
            <a:r>
              <a:rPr lang="en-US" sz="2000" dirty="0"/>
              <a:t> will bring new opportunities for growth as the large capacity HDD grows to 50 TB per HDD capacity in the foreseeable future.</a:t>
            </a:r>
          </a:p>
          <a:p>
            <a:r>
              <a:rPr lang="en-MY" sz="2000" dirty="0"/>
              <a:t>5. We expect steady growth in </a:t>
            </a:r>
            <a:r>
              <a:rPr lang="en-MY" sz="2000" b="1" dirty="0"/>
              <a:t>large capacity HDDs </a:t>
            </a:r>
            <a:r>
              <a:rPr lang="en-MY" sz="2000" dirty="0"/>
              <a:t>and vendors in the space will benefit.</a:t>
            </a:r>
          </a:p>
        </p:txBody>
      </p:sp>
      <p:pic>
        <p:nvPicPr>
          <p:cNvPr id="5" name="Picture 4">
            <a:extLst>
              <a:ext uri="{FF2B5EF4-FFF2-40B4-BE49-F238E27FC236}">
                <a16:creationId xmlns:a16="http://schemas.microsoft.com/office/drawing/2014/main" id="{E41D149A-3463-7627-533E-8F8BAF031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358" y="-723650"/>
            <a:ext cx="3488205" cy="2831851"/>
          </a:xfrm>
          <a:prstGeom prst="rect">
            <a:avLst/>
          </a:prstGeom>
        </p:spPr>
      </p:pic>
    </p:spTree>
    <p:extLst>
      <p:ext uri="{BB962C8B-B14F-4D97-AF65-F5344CB8AC3E}">
        <p14:creationId xmlns:p14="http://schemas.microsoft.com/office/powerpoint/2010/main" val="68165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946B-EA3F-B05B-3F5E-FE506A861E9E}"/>
              </a:ext>
            </a:extLst>
          </p:cNvPr>
          <p:cNvSpPr>
            <a:spLocks noGrp="1"/>
          </p:cNvSpPr>
          <p:nvPr>
            <p:ph type="ctrTitle"/>
          </p:nvPr>
        </p:nvSpPr>
        <p:spPr/>
        <p:txBody>
          <a:bodyPr>
            <a:normAutofit/>
          </a:bodyPr>
          <a:lstStyle/>
          <a:p>
            <a:r>
              <a:rPr lang="en-US" sz="2400" dirty="0"/>
              <a:t>1. Notion is </a:t>
            </a:r>
            <a:r>
              <a:rPr lang="en-US" sz="2400" b="1" dirty="0"/>
              <a:t>not a car maker </a:t>
            </a:r>
            <a:r>
              <a:rPr lang="en-US" sz="2400" dirty="0"/>
              <a:t>but rather we produce a car </a:t>
            </a:r>
            <a:r>
              <a:rPr lang="en-US" sz="2400" dirty="0" err="1"/>
              <a:t>aluminium</a:t>
            </a:r>
            <a:r>
              <a:rPr lang="en-US" sz="2400" dirty="0"/>
              <a:t> braking component , plunger about 16 million units  of plunger a year an supply to a European based auto-parts group.</a:t>
            </a:r>
            <a:br>
              <a:rPr lang="en-US" sz="2400" dirty="0"/>
            </a:br>
            <a:r>
              <a:rPr lang="en-US" sz="2400" dirty="0"/>
              <a:t>2. Customer supplies these plungers to major car makers both </a:t>
            </a:r>
            <a:r>
              <a:rPr lang="en-US" sz="2400" b="1" dirty="0"/>
              <a:t>ICE/EV</a:t>
            </a:r>
            <a:r>
              <a:rPr lang="en-US" sz="2400" dirty="0"/>
              <a:t>.</a:t>
            </a:r>
            <a:br>
              <a:rPr lang="en-US" sz="2400" dirty="0"/>
            </a:br>
            <a:r>
              <a:rPr lang="en-US" sz="2400" dirty="0"/>
              <a:t>3. We expect to increase our plunger capacity by </a:t>
            </a:r>
            <a:r>
              <a:rPr lang="en-US" sz="2400" b="1" dirty="0"/>
              <a:t>30 to 40% </a:t>
            </a:r>
            <a:r>
              <a:rPr lang="en-US" sz="2400" dirty="0"/>
              <a:t>from current in order to reduce supply from other supplier. This increase will impact FY2025 onwards once finalized.</a:t>
            </a:r>
            <a:br>
              <a:rPr lang="en-US" sz="2400" dirty="0"/>
            </a:br>
            <a:r>
              <a:rPr lang="en-US" sz="2400" dirty="0"/>
              <a:t>4. The automotive industry faces the sanctions effect of the greater </a:t>
            </a:r>
            <a:r>
              <a:rPr lang="en-US" sz="2400" b="1" dirty="0"/>
              <a:t>trade war </a:t>
            </a:r>
            <a:r>
              <a:rPr lang="en-US" sz="2400" dirty="0"/>
              <a:t>and it brings fresh opportunities.</a:t>
            </a:r>
            <a:endParaRPr lang="en-MY" sz="2400" dirty="0"/>
          </a:p>
        </p:txBody>
      </p:sp>
      <p:sp>
        <p:nvSpPr>
          <p:cNvPr id="3" name="Subtitle 2">
            <a:extLst>
              <a:ext uri="{FF2B5EF4-FFF2-40B4-BE49-F238E27FC236}">
                <a16:creationId xmlns:a16="http://schemas.microsoft.com/office/drawing/2014/main" id="{DEA4AA1B-29C6-69BE-5F5C-A60622C4142D}"/>
              </a:ext>
            </a:extLst>
          </p:cNvPr>
          <p:cNvSpPr>
            <a:spLocks noGrp="1"/>
          </p:cNvSpPr>
          <p:nvPr>
            <p:ph type="subTitle" idx="1"/>
          </p:nvPr>
        </p:nvSpPr>
        <p:spPr/>
        <p:txBody>
          <a:bodyPr/>
          <a:lstStyle/>
          <a:p>
            <a:r>
              <a:rPr lang="en-US" b="1" dirty="0">
                <a:latin typeface="+mj-lt"/>
              </a:rPr>
              <a:t>Automotive Opportunistic OUTLOOK</a:t>
            </a:r>
            <a:endParaRPr lang="en-MY" b="1" dirty="0">
              <a:latin typeface="+mj-lt"/>
            </a:endParaRPr>
          </a:p>
        </p:txBody>
      </p:sp>
      <p:pic>
        <p:nvPicPr>
          <p:cNvPr id="5" name="Picture 4">
            <a:extLst>
              <a:ext uri="{FF2B5EF4-FFF2-40B4-BE49-F238E27FC236}">
                <a16:creationId xmlns:a16="http://schemas.microsoft.com/office/drawing/2014/main" id="{0C6AA64C-50A5-B22C-AF2D-8C5BDBCD4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803" y="4017963"/>
            <a:ext cx="3175197" cy="2840037"/>
          </a:xfrm>
          <a:prstGeom prst="rect">
            <a:avLst/>
          </a:prstGeom>
        </p:spPr>
      </p:pic>
    </p:spTree>
    <p:extLst>
      <p:ext uri="{BB962C8B-B14F-4D97-AF65-F5344CB8AC3E}">
        <p14:creationId xmlns:p14="http://schemas.microsoft.com/office/powerpoint/2010/main" val="193951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A94-D3F5-9830-9F67-303CBD100206}"/>
              </a:ext>
            </a:extLst>
          </p:cNvPr>
          <p:cNvSpPr>
            <a:spLocks noGrp="1"/>
          </p:cNvSpPr>
          <p:nvPr>
            <p:ph type="title"/>
          </p:nvPr>
        </p:nvSpPr>
        <p:spPr/>
        <p:txBody>
          <a:bodyPr>
            <a:normAutofit/>
          </a:bodyPr>
          <a:lstStyle/>
          <a:p>
            <a:r>
              <a:rPr lang="en-US" sz="2800" b="1" dirty="0"/>
              <a:t>EMS Bright Outlook</a:t>
            </a:r>
            <a:endParaRPr lang="en-MY" sz="2800" b="1" dirty="0"/>
          </a:p>
        </p:txBody>
      </p:sp>
      <p:sp>
        <p:nvSpPr>
          <p:cNvPr id="3" name="Content Placeholder 2">
            <a:extLst>
              <a:ext uri="{FF2B5EF4-FFF2-40B4-BE49-F238E27FC236}">
                <a16:creationId xmlns:a16="http://schemas.microsoft.com/office/drawing/2014/main" id="{3BAF18FF-DAB8-E3DB-6E65-C39C3C4FA268}"/>
              </a:ext>
            </a:extLst>
          </p:cNvPr>
          <p:cNvSpPr>
            <a:spLocks noGrp="1"/>
          </p:cNvSpPr>
          <p:nvPr>
            <p:ph idx="1"/>
          </p:nvPr>
        </p:nvSpPr>
        <p:spPr/>
        <p:txBody>
          <a:bodyPr>
            <a:normAutofit fontScale="92500" lnSpcReduction="10000"/>
          </a:bodyPr>
          <a:lstStyle/>
          <a:p>
            <a:r>
              <a:rPr lang="en-US" sz="2000" dirty="0">
                <a:latin typeface="+mj-lt"/>
              </a:rPr>
              <a:t>1. Our EMS segment has grown into a </a:t>
            </a:r>
            <a:r>
              <a:rPr lang="en-US" sz="2000" b="1" dirty="0">
                <a:latin typeface="+mj-lt"/>
              </a:rPr>
              <a:t>major contributor </a:t>
            </a:r>
            <a:r>
              <a:rPr lang="en-US" sz="2000" dirty="0">
                <a:latin typeface="+mj-lt"/>
              </a:rPr>
              <a:t>to the Group’s business.</a:t>
            </a:r>
          </a:p>
          <a:p>
            <a:r>
              <a:rPr lang="en-US" sz="2000" dirty="0">
                <a:latin typeface="+mj-lt"/>
              </a:rPr>
              <a:t>2. For the foreseeable future, we will have strong steady growth in this high end appliances business where we supply </a:t>
            </a:r>
            <a:r>
              <a:rPr lang="en-US" sz="2000" b="1" dirty="0">
                <a:latin typeface="+mj-lt"/>
              </a:rPr>
              <a:t>high quality finishing metal parts </a:t>
            </a:r>
            <a:r>
              <a:rPr lang="en-US" sz="2000" dirty="0">
                <a:latin typeface="+mj-lt"/>
              </a:rPr>
              <a:t>for our end customers.</a:t>
            </a:r>
          </a:p>
          <a:p>
            <a:r>
              <a:rPr lang="en-US" sz="2000" dirty="0">
                <a:latin typeface="+mj-lt"/>
              </a:rPr>
              <a:t>3. We continue to engage with our customers in </a:t>
            </a:r>
            <a:r>
              <a:rPr lang="en-US" sz="2000" b="1" dirty="0">
                <a:latin typeface="+mj-lt"/>
              </a:rPr>
              <a:t>R&amp;D efforts and provide complete services </a:t>
            </a:r>
            <a:r>
              <a:rPr lang="en-US" sz="2000" dirty="0">
                <a:latin typeface="+mj-lt"/>
              </a:rPr>
              <a:t>to help them get the optimal metal components within economical prices.</a:t>
            </a:r>
          </a:p>
          <a:p>
            <a:r>
              <a:rPr lang="en-US" sz="2000" dirty="0">
                <a:latin typeface="+mj-lt"/>
              </a:rPr>
              <a:t>4. We continue to invest in </a:t>
            </a:r>
            <a:r>
              <a:rPr lang="en-US" sz="2000" b="1" dirty="0">
                <a:latin typeface="+mj-lt"/>
              </a:rPr>
              <a:t>long term relationships </a:t>
            </a:r>
            <a:r>
              <a:rPr lang="en-US" sz="2000" dirty="0">
                <a:latin typeface="+mj-lt"/>
              </a:rPr>
              <a:t>for a sustainable future and always matching customers’ expectations.</a:t>
            </a:r>
          </a:p>
          <a:p>
            <a:r>
              <a:rPr lang="en-US" sz="2000" dirty="0">
                <a:latin typeface="+mj-lt"/>
              </a:rPr>
              <a:t>5. We foresee excellent </a:t>
            </a:r>
            <a:r>
              <a:rPr lang="en-US" sz="2000" b="1" dirty="0">
                <a:latin typeface="+mj-lt"/>
              </a:rPr>
              <a:t>growth opportunities </a:t>
            </a:r>
            <a:r>
              <a:rPr lang="en-US" sz="2000" dirty="0">
                <a:latin typeface="+mj-lt"/>
              </a:rPr>
              <a:t>near and long term.</a:t>
            </a:r>
            <a:endParaRPr lang="en-MY" sz="2000" dirty="0">
              <a:latin typeface="+mj-lt"/>
            </a:endParaRPr>
          </a:p>
        </p:txBody>
      </p:sp>
      <p:pic>
        <p:nvPicPr>
          <p:cNvPr id="7" name="Picture 6">
            <a:extLst>
              <a:ext uri="{FF2B5EF4-FFF2-40B4-BE49-F238E27FC236}">
                <a16:creationId xmlns:a16="http://schemas.microsoft.com/office/drawing/2014/main" id="{CD11E395-1329-6B04-B086-9247BDF9D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6042" y="58752"/>
            <a:ext cx="1819275" cy="2124075"/>
          </a:xfrm>
          <a:prstGeom prst="rect">
            <a:avLst/>
          </a:prstGeom>
        </p:spPr>
      </p:pic>
      <p:pic>
        <p:nvPicPr>
          <p:cNvPr id="9" name="Picture 8">
            <a:extLst>
              <a:ext uri="{FF2B5EF4-FFF2-40B4-BE49-F238E27FC236}">
                <a16:creationId xmlns:a16="http://schemas.microsoft.com/office/drawing/2014/main" id="{C50FBEE9-03F3-9D94-7C6A-1858330AC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5257" y="138150"/>
            <a:ext cx="1577694" cy="1965278"/>
          </a:xfrm>
          <a:prstGeom prst="rect">
            <a:avLst/>
          </a:prstGeom>
        </p:spPr>
      </p:pic>
    </p:spTree>
    <p:extLst>
      <p:ext uri="{BB962C8B-B14F-4D97-AF65-F5344CB8AC3E}">
        <p14:creationId xmlns:p14="http://schemas.microsoft.com/office/powerpoint/2010/main" val="49874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946B-EA3F-B05B-3F5E-FE506A861E9E}"/>
              </a:ext>
            </a:extLst>
          </p:cNvPr>
          <p:cNvSpPr>
            <a:spLocks noGrp="1"/>
          </p:cNvSpPr>
          <p:nvPr>
            <p:ph type="ctrTitle"/>
          </p:nvPr>
        </p:nvSpPr>
        <p:spPr/>
        <p:txBody>
          <a:bodyPr>
            <a:normAutofit/>
          </a:bodyPr>
          <a:lstStyle/>
          <a:p>
            <a:r>
              <a:rPr lang="en-US" sz="2400" dirty="0"/>
              <a:t>1. Notion is a Technology based group and we have inhouse capability for pick and place </a:t>
            </a:r>
            <a:r>
              <a:rPr lang="en-US" sz="2400" b="1" dirty="0"/>
              <a:t>automation</a:t>
            </a:r>
            <a:r>
              <a:rPr lang="en-US" sz="2400" dirty="0"/>
              <a:t> in combination with the CNC machining process.</a:t>
            </a:r>
            <a:br>
              <a:rPr lang="en-US" sz="2400" dirty="0"/>
            </a:br>
            <a:r>
              <a:rPr lang="en-US" sz="2400" dirty="0"/>
              <a:t>2. We have a program to reduce manual </a:t>
            </a:r>
            <a:r>
              <a:rPr lang="en-US" sz="2400" dirty="0" err="1"/>
              <a:t>labour</a:t>
            </a:r>
            <a:r>
              <a:rPr lang="en-US" sz="2400" dirty="0"/>
              <a:t> by  developing PLC controlled optical Inspection and </a:t>
            </a:r>
            <a:r>
              <a:rPr lang="en-US" sz="2400" b="1" dirty="0"/>
              <a:t>collaborative Robots</a:t>
            </a:r>
            <a:r>
              <a:rPr lang="en-US" sz="2400" dirty="0"/>
              <a:t>.</a:t>
            </a:r>
            <a:br>
              <a:rPr lang="en-US" sz="2400" dirty="0"/>
            </a:br>
            <a:r>
              <a:rPr lang="en-US" sz="2400" dirty="0"/>
              <a:t>3. </a:t>
            </a:r>
            <a:r>
              <a:rPr lang="en-US" sz="2400" b="1" dirty="0" err="1"/>
              <a:t>Cobots</a:t>
            </a:r>
            <a:r>
              <a:rPr lang="en-US" sz="2400" b="1" dirty="0"/>
              <a:t> </a:t>
            </a:r>
            <a:r>
              <a:rPr lang="en-US" sz="2400" dirty="0"/>
              <a:t>will be installed for </a:t>
            </a:r>
            <a:r>
              <a:rPr lang="en-US" sz="2400" dirty="0" err="1"/>
              <a:t>labour</a:t>
            </a:r>
            <a:r>
              <a:rPr lang="en-US" sz="2400" dirty="0"/>
              <a:t> intensive processes as price of </a:t>
            </a:r>
            <a:r>
              <a:rPr lang="en-US" sz="2400" dirty="0" err="1"/>
              <a:t>Cobots</a:t>
            </a:r>
            <a:r>
              <a:rPr lang="en-US" sz="2400" dirty="0"/>
              <a:t> have become affordable.</a:t>
            </a:r>
            <a:br>
              <a:rPr lang="en-US" sz="2400" dirty="0"/>
            </a:br>
            <a:r>
              <a:rPr lang="en-US" sz="2400" dirty="0"/>
              <a:t>4. With rising cost of </a:t>
            </a:r>
            <a:r>
              <a:rPr lang="en-US" sz="2400" dirty="0" err="1"/>
              <a:t>labour</a:t>
            </a:r>
            <a:r>
              <a:rPr lang="en-US" sz="2400" dirty="0"/>
              <a:t> and uncertainty of foreign </a:t>
            </a:r>
            <a:r>
              <a:rPr lang="en-US" sz="2400" dirty="0" err="1"/>
              <a:t>labour</a:t>
            </a:r>
            <a:r>
              <a:rPr lang="en-US" sz="2400" dirty="0"/>
              <a:t>, it is the Group’s aim to reduce </a:t>
            </a:r>
            <a:r>
              <a:rPr lang="en-US" sz="2400" dirty="0" err="1"/>
              <a:t>labour</a:t>
            </a:r>
            <a:r>
              <a:rPr lang="en-US" sz="2400" dirty="0"/>
              <a:t> with automation, robotics and </a:t>
            </a:r>
            <a:r>
              <a:rPr lang="en-US" sz="2400" b="1" dirty="0"/>
              <a:t>AOI.</a:t>
            </a:r>
            <a:endParaRPr lang="en-MY" sz="2400" b="1" dirty="0"/>
          </a:p>
        </p:txBody>
      </p:sp>
      <p:sp>
        <p:nvSpPr>
          <p:cNvPr id="3" name="Subtitle 2">
            <a:extLst>
              <a:ext uri="{FF2B5EF4-FFF2-40B4-BE49-F238E27FC236}">
                <a16:creationId xmlns:a16="http://schemas.microsoft.com/office/drawing/2014/main" id="{DEA4AA1B-29C6-69BE-5F5C-A60622C4142D}"/>
              </a:ext>
            </a:extLst>
          </p:cNvPr>
          <p:cNvSpPr>
            <a:spLocks noGrp="1"/>
          </p:cNvSpPr>
          <p:nvPr>
            <p:ph type="subTitle" idx="1"/>
          </p:nvPr>
        </p:nvSpPr>
        <p:spPr/>
        <p:txBody>
          <a:bodyPr/>
          <a:lstStyle/>
          <a:p>
            <a:r>
              <a:rPr lang="en-US" b="1" dirty="0" err="1">
                <a:latin typeface="+mj-lt"/>
              </a:rPr>
              <a:t>AutomatiC</a:t>
            </a:r>
            <a:r>
              <a:rPr lang="en-US" b="1" dirty="0">
                <a:latin typeface="+mj-lt"/>
              </a:rPr>
              <a:t> OPTICAL inspection (AOI) and robotics capabilities</a:t>
            </a:r>
            <a:endParaRPr lang="en-MY" b="1" dirty="0">
              <a:latin typeface="+mj-lt"/>
            </a:endParaRPr>
          </a:p>
        </p:txBody>
      </p:sp>
      <p:pic>
        <p:nvPicPr>
          <p:cNvPr id="5" name="Picture 4">
            <a:extLst>
              <a:ext uri="{FF2B5EF4-FFF2-40B4-BE49-F238E27FC236}">
                <a16:creationId xmlns:a16="http://schemas.microsoft.com/office/drawing/2014/main" id="{286C4466-43D2-8D3F-52BB-CEA86DA2D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058" y="4169250"/>
            <a:ext cx="2606942" cy="2688750"/>
          </a:xfrm>
          <a:prstGeom prst="rect">
            <a:avLst/>
          </a:prstGeom>
        </p:spPr>
      </p:pic>
    </p:spTree>
    <p:extLst>
      <p:ext uri="{BB962C8B-B14F-4D97-AF65-F5344CB8AC3E}">
        <p14:creationId xmlns:p14="http://schemas.microsoft.com/office/powerpoint/2010/main" val="149339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A94-D3F5-9830-9F67-303CBD100206}"/>
              </a:ext>
            </a:extLst>
          </p:cNvPr>
          <p:cNvSpPr>
            <a:spLocks noGrp="1"/>
          </p:cNvSpPr>
          <p:nvPr>
            <p:ph type="title"/>
          </p:nvPr>
        </p:nvSpPr>
        <p:spPr/>
        <p:txBody>
          <a:bodyPr>
            <a:normAutofit/>
          </a:bodyPr>
          <a:lstStyle/>
          <a:p>
            <a:r>
              <a:rPr lang="en-US" sz="2800" b="1" dirty="0"/>
              <a:t>Scalable Core Business to exceed RM1 billion annual revenue by 2026: High Tonnage </a:t>
            </a:r>
            <a:r>
              <a:rPr lang="en-US" sz="2800" b="1" dirty="0" err="1"/>
              <a:t>Aluminium</a:t>
            </a:r>
            <a:r>
              <a:rPr lang="en-US" sz="2800" b="1" dirty="0"/>
              <a:t> Extrusion</a:t>
            </a:r>
            <a:endParaRPr lang="en-MY" sz="2800" b="1" dirty="0"/>
          </a:p>
        </p:txBody>
      </p:sp>
      <p:sp>
        <p:nvSpPr>
          <p:cNvPr id="3" name="Content Placeholder 2">
            <a:extLst>
              <a:ext uri="{FF2B5EF4-FFF2-40B4-BE49-F238E27FC236}">
                <a16:creationId xmlns:a16="http://schemas.microsoft.com/office/drawing/2014/main" id="{3BAF18FF-DAB8-E3DB-6E65-C39C3C4FA268}"/>
              </a:ext>
            </a:extLst>
          </p:cNvPr>
          <p:cNvSpPr>
            <a:spLocks noGrp="1"/>
          </p:cNvSpPr>
          <p:nvPr>
            <p:ph idx="1"/>
          </p:nvPr>
        </p:nvSpPr>
        <p:spPr/>
        <p:txBody>
          <a:bodyPr>
            <a:normAutofit lnSpcReduction="10000"/>
          </a:bodyPr>
          <a:lstStyle/>
          <a:p>
            <a:r>
              <a:rPr lang="en-US" sz="2000" dirty="0">
                <a:latin typeface="Arial" panose="020B0604020202020204" pitchFamily="34" charset="0"/>
                <a:cs typeface="Arial" panose="020B0604020202020204" pitchFamily="34" charset="0"/>
              </a:rPr>
              <a:t>1</a:t>
            </a:r>
            <a:r>
              <a:rPr lang="en-US" sz="2000" dirty="0">
                <a:latin typeface="+mj-lt"/>
                <a:cs typeface="Arial" panose="020B0604020202020204" pitchFamily="34" charset="0"/>
              </a:rPr>
              <a:t>. Notion has 3 Core business segments HDD, Auto &amp; EMS but in order to cross into the RM1 billion sales a year, we need a </a:t>
            </a:r>
            <a:r>
              <a:rPr lang="en-US" sz="2000" b="1" dirty="0">
                <a:latin typeface="+mj-lt"/>
                <a:cs typeface="Arial" panose="020B0604020202020204" pitchFamily="34" charset="0"/>
              </a:rPr>
              <a:t>4</a:t>
            </a:r>
            <a:r>
              <a:rPr lang="en-US" sz="2000" b="1" baseline="30000" dirty="0">
                <a:latin typeface="+mj-lt"/>
                <a:cs typeface="Arial" panose="020B0604020202020204" pitchFamily="34" charset="0"/>
              </a:rPr>
              <a:t>th</a:t>
            </a:r>
            <a:r>
              <a:rPr lang="en-US" sz="2000" b="1" dirty="0">
                <a:latin typeface="+mj-lt"/>
                <a:cs typeface="Arial" panose="020B0604020202020204" pitchFamily="34" charset="0"/>
              </a:rPr>
              <a:t> Core business</a:t>
            </a:r>
            <a:r>
              <a:rPr lang="en-US" sz="2000" dirty="0">
                <a:latin typeface="+mj-lt"/>
                <a:cs typeface="Arial" panose="020B0604020202020204" pitchFamily="34" charset="0"/>
              </a:rPr>
              <a:t>.</a:t>
            </a:r>
          </a:p>
          <a:p>
            <a:r>
              <a:rPr lang="en-US" sz="2000" dirty="0">
                <a:latin typeface="+mj-lt"/>
                <a:cs typeface="Arial" panose="020B0604020202020204" pitchFamily="34" charset="0"/>
              </a:rPr>
              <a:t>2. We have identified </a:t>
            </a:r>
            <a:r>
              <a:rPr lang="en-US" sz="2000" b="1" dirty="0">
                <a:latin typeface="+mj-lt"/>
                <a:cs typeface="Arial" panose="020B0604020202020204" pitchFamily="34" charset="0"/>
              </a:rPr>
              <a:t>high tonnage value-added </a:t>
            </a:r>
            <a:r>
              <a:rPr lang="en-US" sz="2000" b="1" dirty="0" err="1">
                <a:latin typeface="+mj-lt"/>
                <a:cs typeface="Arial" panose="020B0604020202020204" pitchFamily="34" charset="0"/>
              </a:rPr>
              <a:t>aluminium</a:t>
            </a:r>
            <a:r>
              <a:rPr lang="en-US" sz="2000" b="1" dirty="0">
                <a:latin typeface="+mj-lt"/>
                <a:cs typeface="Arial" panose="020B0604020202020204" pitchFamily="34" charset="0"/>
              </a:rPr>
              <a:t> extrusion </a:t>
            </a:r>
            <a:r>
              <a:rPr lang="en-US" sz="2000" dirty="0">
                <a:latin typeface="+mj-lt"/>
                <a:cs typeface="Arial" panose="020B0604020202020204" pitchFamily="34" charset="0"/>
              </a:rPr>
              <a:t>project to JV with a reputable and financially strong China group for the exports market.</a:t>
            </a:r>
          </a:p>
          <a:p>
            <a:r>
              <a:rPr lang="en-US" sz="2000" dirty="0">
                <a:latin typeface="+mj-lt"/>
                <a:cs typeface="Arial" panose="020B0604020202020204" pitchFamily="34" charset="0"/>
              </a:rPr>
              <a:t>3. The benefit of the extrusion business is it is </a:t>
            </a:r>
            <a:r>
              <a:rPr lang="en-US" sz="2000" b="1" dirty="0">
                <a:latin typeface="+mj-lt"/>
                <a:cs typeface="Arial" panose="020B0604020202020204" pitchFamily="34" charset="0"/>
              </a:rPr>
              <a:t>relatively lesser capex for high tonnage </a:t>
            </a:r>
            <a:r>
              <a:rPr lang="en-US" sz="2000" dirty="0">
                <a:latin typeface="+mj-lt"/>
                <a:cs typeface="Arial" panose="020B0604020202020204" pitchFamily="34" charset="0"/>
              </a:rPr>
              <a:t>raw material business with expertise from an established player. The risk of unable to market is avoided.</a:t>
            </a:r>
          </a:p>
          <a:p>
            <a:r>
              <a:rPr lang="en-US" sz="2000" dirty="0">
                <a:latin typeface="+mj-lt"/>
                <a:cs typeface="Arial" panose="020B0604020202020204" pitchFamily="34" charset="0"/>
              </a:rPr>
              <a:t>4. We intend to locate this business in the </a:t>
            </a:r>
            <a:r>
              <a:rPr lang="en-US" sz="2000" b="1" dirty="0" err="1">
                <a:latin typeface="+mj-lt"/>
                <a:cs typeface="Arial" panose="020B0604020202020204" pitchFamily="34" charset="0"/>
              </a:rPr>
              <a:t>Klang</a:t>
            </a:r>
            <a:r>
              <a:rPr lang="en-US" sz="2000" b="1" dirty="0">
                <a:latin typeface="+mj-lt"/>
                <a:cs typeface="Arial" panose="020B0604020202020204" pitchFamily="34" charset="0"/>
              </a:rPr>
              <a:t> factory </a:t>
            </a:r>
            <a:r>
              <a:rPr lang="en-US" sz="2000" dirty="0">
                <a:latin typeface="+mj-lt"/>
                <a:cs typeface="Arial" panose="020B0604020202020204" pitchFamily="34" charset="0"/>
              </a:rPr>
              <a:t>3 for ease of control and monitoring.</a:t>
            </a:r>
            <a:endParaRPr lang="en-MY" sz="2000" dirty="0">
              <a:latin typeface="+mj-lt"/>
              <a:cs typeface="Arial" panose="020B0604020202020204" pitchFamily="34" charset="0"/>
            </a:endParaRPr>
          </a:p>
        </p:txBody>
      </p:sp>
      <p:pic>
        <p:nvPicPr>
          <p:cNvPr id="5" name="Picture 4">
            <a:extLst>
              <a:ext uri="{FF2B5EF4-FFF2-40B4-BE49-F238E27FC236}">
                <a16:creationId xmlns:a16="http://schemas.microsoft.com/office/drawing/2014/main" id="{60DD4D24-AF31-7122-F49F-7E7D77D3F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7697" y="5490912"/>
            <a:ext cx="1944303" cy="1367088"/>
          </a:xfrm>
          <a:prstGeom prst="rect">
            <a:avLst/>
          </a:prstGeom>
        </p:spPr>
      </p:pic>
    </p:spTree>
    <p:extLst>
      <p:ext uri="{BB962C8B-B14F-4D97-AF65-F5344CB8AC3E}">
        <p14:creationId xmlns:p14="http://schemas.microsoft.com/office/powerpoint/2010/main" val="288118533"/>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DAD249-BF80-48EF-9AFB-36A11BCDC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{FA87AD1D-446A-4AD6-B169-8D1D20296DC7}tf56160789_win32</Template>
  <TotalTime>2393</TotalTime>
  <Words>1273</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Bookman Old Style</vt:lpstr>
      <vt:lpstr>Calibri</vt:lpstr>
      <vt:lpstr>Franklin Gothic Book</vt:lpstr>
      <vt:lpstr>Custom</vt:lpstr>
      <vt:lpstr>Q2 FY2024 Notion VTec Bhd- March Quarter   The Surging Story</vt:lpstr>
      <vt:lpstr>Your best quote that reflects your approach… “We try our best to deliver more than what we have promised.”</vt:lpstr>
      <vt:lpstr>  Quarter on Quarter segmental comparison  SEGMENT Q2FY24 Q1FY24 Q4FY23 Q3FY23 Q2FY23 RM ‘ mil HDD  29.5   23.0  16.4  15.9  26.0   (26.4%)  (24.5%) AUTO  33.2  31.8  28.1  26.6  28.5   (30%)  (34%) EMS  36.1  32.0  51.1  35.2  24.3   (32.3)  (34%) CAMERA 12.6  6.7  4.1  5.4  5.7 /Industrial (11.3)  (7%)  Total  111.5  93.7  99.8  83.1  84.6</vt:lpstr>
      <vt:lpstr>  Quarter on Quarter Financial comparison  FINANCIAL Q2FY24 Q1FY24 Q4FY23 Q3FY23 Q2FY23 RM ‘ mil Revenue 111.5  93.7  99.8  83.1  84.6 Gross P 23.8  21.7  8.4  6.5  2.0 %  (21.3%)  (23%)  PBT  17.7  13.0  -37.9  2.7  -6.7   (15.9%)  (13.9%) PAT  14.0  8.0  -35.9  1.8  -7.7 %  (12.6%)  (8.5%) EBITDA 23.4  19.9  -29.0  11.2  1.5 %  (21%)  (21.2%)  Cash  50.4  52.2  49.0  39.4  25.4 Borrowings 31.8  32.7  33.2  38.6  43.7</vt:lpstr>
      <vt:lpstr>HDD Shifting Demand Outlook</vt:lpstr>
      <vt:lpstr>1. Notion is not a car maker but rather we produce a car aluminium braking component , plunger about 16 million units  of plunger a year an supply to a European based auto-parts group. 2. Customer supplies these plungers to major car makers both ICE/EV. 3. We expect to increase our plunger capacity by 30 to 40% from current in order to reduce supply from other supplier. This increase will impact FY2025 onwards once finalized. 4. The automotive industry faces the sanctions effect of the greater trade war and it brings fresh opportunities.</vt:lpstr>
      <vt:lpstr>EMS Bright Outlook</vt:lpstr>
      <vt:lpstr>1. Notion is a Technology based group and we have inhouse capability for pick and place automation in combination with the CNC machining process. 2. We have a program to reduce manual labour by  developing PLC controlled optical Inspection and collaborative Robots. 3. Cobots will be installed for labour intensive processes as price of Cobots have become affordable. 4. With rising cost of labour and uncertainty of foreign labour, it is the Group’s aim to reduce labour with automation, robotics and AOI.</vt:lpstr>
      <vt:lpstr>Scalable Core Business to exceed RM1 billion annual revenue by 2026: High Tonnage Aluminium Extrusion</vt:lpstr>
      <vt:lpstr>The Trade War Opportunities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Q2 FY2024 Notion VTec Bhd-Mar Qtr</dc:title>
  <dc:creator>Chow Fah Thoo</dc:creator>
  <cp:lastModifiedBy>Chow Thoo</cp:lastModifiedBy>
  <cp:revision>56</cp:revision>
  <dcterms:created xsi:type="dcterms:W3CDTF">2024-05-16T07:32:25Z</dcterms:created>
  <dcterms:modified xsi:type="dcterms:W3CDTF">2024-05-20T09:48:41Z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